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85" d="100"/>
          <a:sy n="85" d="100"/>
        </p:scale>
        <p:origin x="19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ti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ti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image" Target="../media/image25.ti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ti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image" Target="../media/image32.ti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4.t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7.t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Machine Learning Inference on Mobile Phones"/>
          <p:cNvSpPr txBox="1">
            <a:spLocks noGrp="1"/>
          </p:cNvSpPr>
          <p:nvPr>
            <p:ph type="title"/>
          </p:nvPr>
        </p:nvSpPr>
        <p:spPr>
          <a:xfrm>
            <a:off x="352970" y="3352800"/>
            <a:ext cx="12298860" cy="1130300"/>
          </a:xfrm>
          <a:prstGeom prst="rect">
            <a:avLst/>
          </a:prstGeom>
        </p:spPr>
        <p:txBody>
          <a:bodyPr/>
          <a:lstStyle>
            <a:lvl1pPr defTabSz="321310">
              <a:defRPr sz="4400"/>
            </a:lvl1pPr>
          </a:lstStyle>
          <a:p>
            <a:r>
              <a:t>Machine Learning Inference on Mobile Phones</a:t>
            </a:r>
          </a:p>
        </p:txBody>
      </p:sp>
      <p:sp>
        <p:nvSpPr>
          <p:cNvPr id="120" name="Anuj Dutt…"/>
          <p:cNvSpPr txBox="1">
            <a:spLocks noGrp="1"/>
          </p:cNvSpPr>
          <p:nvPr>
            <p:ph type="body" sz="quarter" idx="1"/>
          </p:nvPr>
        </p:nvSpPr>
        <p:spPr>
          <a:xfrm>
            <a:off x="1270000" y="6502400"/>
            <a:ext cx="10464800" cy="1130300"/>
          </a:xfrm>
          <a:prstGeom prst="rect">
            <a:avLst/>
          </a:prstGeom>
        </p:spPr>
        <p:txBody>
          <a:bodyPr/>
          <a:lstStyle/>
          <a:p>
            <a:pPr defTabSz="537463">
              <a:defRPr sz="3404"/>
            </a:pPr>
            <a:r>
              <a:t>Anuj Dutt</a:t>
            </a:r>
          </a:p>
          <a:p>
            <a:pPr defTabSz="537463">
              <a:defRPr sz="3404"/>
            </a:pPr>
            <a:r>
              <a:t>Bose Corporation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al Time Inference"/>
          <p:cNvSpPr txBox="1">
            <a:spLocks noGrp="1"/>
          </p:cNvSpPr>
          <p:nvPr>
            <p:ph type="ctrTitle"/>
          </p:nvPr>
        </p:nvSpPr>
        <p:spPr>
          <a:xfrm>
            <a:off x="1435100" y="464542"/>
            <a:ext cx="10464800" cy="1300758"/>
          </a:xfrm>
          <a:prstGeom prst="rect">
            <a:avLst/>
          </a:prstGeom>
        </p:spPr>
        <p:txBody>
          <a:bodyPr/>
          <a:lstStyle>
            <a:lvl1pPr defTabSz="578358">
              <a:defRPr sz="7919"/>
            </a:lvl1pPr>
          </a:lstStyle>
          <a:p>
            <a:r>
              <a:t>Real Time Inference</a:t>
            </a:r>
          </a:p>
        </p:txBody>
      </p:sp>
      <p:sp>
        <p:nvSpPr>
          <p:cNvPr id="154" name="Running the model locally on-device means:…"/>
          <p:cNvSpPr txBox="1">
            <a:spLocks noGrp="1"/>
          </p:cNvSpPr>
          <p:nvPr>
            <p:ph type="subTitle" sz="quarter" idx="1"/>
          </p:nvPr>
        </p:nvSpPr>
        <p:spPr>
          <a:xfrm>
            <a:off x="503460" y="2067299"/>
            <a:ext cx="11997880" cy="1727201"/>
          </a:xfrm>
          <a:prstGeom prst="rect">
            <a:avLst/>
          </a:prstGeom>
        </p:spPr>
        <p:txBody>
          <a:bodyPr/>
          <a:lstStyle/>
          <a:p>
            <a:pPr marL="513953" indent="-513953" algn="just">
              <a:buSzPct val="145000"/>
              <a:buChar char="•"/>
              <a:defRPr sz="2500"/>
            </a:pPr>
            <a:r>
              <a:t>Running the model locally on-device means:</a:t>
            </a:r>
          </a:p>
          <a:p>
            <a:pPr marL="1131093" lvl="1" indent="-496093" algn="just">
              <a:buSzPct val="100000"/>
              <a:buAutoNum type="arabicPeriod"/>
              <a:defRPr sz="2500"/>
            </a:pPr>
            <a:r>
              <a:t>No Internet Latency.</a:t>
            </a:r>
          </a:p>
          <a:p>
            <a:pPr marL="1131093" lvl="1" indent="-496093" algn="just">
              <a:buSzPct val="100000"/>
              <a:buAutoNum type="arabicPeriod"/>
              <a:defRPr sz="2500"/>
            </a:pPr>
            <a:r>
              <a:t>No Bad Connection  =  Bad App Experience</a:t>
            </a:r>
          </a:p>
          <a:p>
            <a:pPr marL="1131093" lvl="1" indent="-496093" algn="just">
              <a:buSzPct val="100000"/>
              <a:buAutoNum type="arabicPeriod"/>
              <a:defRPr sz="2500"/>
            </a:pPr>
            <a:r>
              <a:t>No Application Downtime.</a:t>
            </a:r>
          </a:p>
        </p:txBody>
      </p:sp>
      <p:pic>
        <p:nvPicPr>
          <p:cNvPr id="155" name="Image" descr="Image"/>
          <p:cNvPicPr>
            <a:picLocks/>
          </p:cNvPicPr>
          <p:nvPr/>
        </p:nvPicPr>
        <p:blipFill>
          <a:blip r:embed="rId2">
            <a:extLst/>
          </a:blip>
          <a:stretch>
            <a:fillRect/>
          </a:stretch>
        </p:blipFill>
        <p:spPr>
          <a:xfrm>
            <a:off x="383033" y="3875673"/>
            <a:ext cx="12238734" cy="5578345"/>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Mobile Machine Learning Recipe"/>
          <p:cNvSpPr txBox="1">
            <a:spLocks noGrp="1"/>
          </p:cNvSpPr>
          <p:nvPr>
            <p:ph type="ctrTitle"/>
          </p:nvPr>
        </p:nvSpPr>
        <p:spPr>
          <a:xfrm>
            <a:off x="136599" y="460771"/>
            <a:ext cx="12731602" cy="2536429"/>
          </a:xfrm>
          <a:prstGeom prst="rect">
            <a:avLst/>
          </a:prstGeom>
        </p:spPr>
        <p:txBody>
          <a:bodyPr/>
          <a:lstStyle/>
          <a:p>
            <a:r>
              <a:t>Mobile Machine Learning Recipe</a:t>
            </a:r>
          </a:p>
        </p:txBody>
      </p:sp>
      <p:sp>
        <p:nvSpPr>
          <p:cNvPr id="158" name="ML Application  =  Efficient Pre-Trained Models  +  Efficient Mobile Inference Engine"/>
          <p:cNvSpPr txBox="1">
            <a:spLocks noGrp="1"/>
          </p:cNvSpPr>
          <p:nvPr>
            <p:ph type="subTitle" sz="quarter" idx="1"/>
          </p:nvPr>
        </p:nvSpPr>
        <p:spPr>
          <a:xfrm>
            <a:off x="302468" y="8331200"/>
            <a:ext cx="12399864" cy="691555"/>
          </a:xfrm>
          <a:prstGeom prst="rect">
            <a:avLst/>
          </a:prstGeom>
        </p:spPr>
        <p:txBody>
          <a:bodyPr/>
          <a:lstStyle>
            <a:lvl1pPr>
              <a:defRPr sz="2400" b="1"/>
            </a:lvl1pPr>
          </a:lstStyle>
          <a:p>
            <a:r>
              <a:t>ML Application  =  Efficient Pre-Trained Models  +  Efficient Mobile Inference Engine</a:t>
            </a:r>
          </a:p>
        </p:txBody>
      </p:sp>
      <p:pic>
        <p:nvPicPr>
          <p:cNvPr id="159" name="Image" descr="Image"/>
          <p:cNvPicPr>
            <a:picLocks/>
          </p:cNvPicPr>
          <p:nvPr/>
        </p:nvPicPr>
        <p:blipFill>
          <a:blip r:embed="rId2">
            <a:extLst/>
          </a:blip>
          <a:stretch>
            <a:fillRect/>
          </a:stretch>
        </p:blipFill>
        <p:spPr>
          <a:xfrm>
            <a:off x="1741264" y="3175000"/>
            <a:ext cx="9522272" cy="4536034"/>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ools for Deploying ML Solutions on the Phone"/>
          <p:cNvSpPr txBox="1">
            <a:spLocks noGrp="1"/>
          </p:cNvSpPr>
          <p:nvPr>
            <p:ph type="ctrTitle"/>
          </p:nvPr>
        </p:nvSpPr>
        <p:spPr>
          <a:xfrm>
            <a:off x="206771" y="590450"/>
            <a:ext cx="12591258" cy="788790"/>
          </a:xfrm>
          <a:prstGeom prst="rect">
            <a:avLst/>
          </a:prstGeom>
        </p:spPr>
        <p:txBody>
          <a:bodyPr/>
          <a:lstStyle>
            <a:lvl1pPr defTabSz="327152">
              <a:defRPr sz="4480"/>
            </a:lvl1pPr>
          </a:lstStyle>
          <a:p>
            <a:r>
              <a:t>Tools for Deploying ML Solutions on the Phone</a:t>
            </a:r>
          </a:p>
        </p:txBody>
      </p:sp>
      <p:sp>
        <p:nvSpPr>
          <p:cNvPr id="162" name="Apple’s CoreML/CoreML 2 [iOS]…"/>
          <p:cNvSpPr txBox="1">
            <a:spLocks noGrp="1"/>
          </p:cNvSpPr>
          <p:nvPr>
            <p:ph type="subTitle" sz="quarter" idx="1"/>
          </p:nvPr>
        </p:nvSpPr>
        <p:spPr>
          <a:xfrm>
            <a:off x="3653383" y="3410892"/>
            <a:ext cx="5698034" cy="2931816"/>
          </a:xfrm>
          <a:prstGeom prst="rect">
            <a:avLst/>
          </a:prstGeom>
        </p:spPr>
        <p:txBody>
          <a:bodyPr/>
          <a:lstStyle/>
          <a:p>
            <a:pPr marL="513953" indent="-513953" algn="just">
              <a:buSzPct val="145000"/>
              <a:buChar char="•"/>
              <a:defRPr sz="2400"/>
            </a:pPr>
            <a:r>
              <a:t>Apple’s CoreML/CoreML 2 [iOS]</a:t>
            </a:r>
          </a:p>
          <a:p>
            <a:pPr marL="513953" indent="-513953" algn="just">
              <a:buSzPct val="145000"/>
              <a:buChar char="•"/>
              <a:defRPr sz="2400"/>
            </a:pPr>
            <a:endParaRPr/>
          </a:p>
          <a:p>
            <a:pPr marL="513953" indent="-513953" algn="just">
              <a:buSzPct val="145000"/>
              <a:buChar char="•"/>
              <a:defRPr sz="2400"/>
            </a:pPr>
            <a:r>
              <a:t>Google’s TFLite [Android/iOS]</a:t>
            </a:r>
          </a:p>
          <a:p>
            <a:pPr marL="513953" indent="-513953" algn="just">
              <a:buSzPct val="145000"/>
              <a:buChar char="•"/>
              <a:defRPr sz="2400"/>
            </a:pPr>
            <a:endParaRPr/>
          </a:p>
          <a:p>
            <a:pPr marL="513953" indent="-513953" algn="just">
              <a:buSzPct val="145000"/>
              <a:buChar char="•"/>
              <a:defRPr sz="2400"/>
            </a:pPr>
            <a:r>
              <a:t>Facebook’s Caffe2Go [Android/iOS]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Apple’s ML Ecosystem"/>
          <p:cNvSpPr txBox="1">
            <a:spLocks noGrp="1"/>
          </p:cNvSpPr>
          <p:nvPr>
            <p:ph type="ctrTitle"/>
          </p:nvPr>
        </p:nvSpPr>
        <p:spPr>
          <a:xfrm>
            <a:off x="1270000" y="335756"/>
            <a:ext cx="10464800" cy="1277144"/>
          </a:xfrm>
          <a:prstGeom prst="rect">
            <a:avLst/>
          </a:prstGeom>
        </p:spPr>
        <p:txBody>
          <a:bodyPr/>
          <a:lstStyle>
            <a:lvl1pPr defTabSz="560831">
              <a:defRPr sz="7679"/>
            </a:lvl1pPr>
          </a:lstStyle>
          <a:p>
            <a:r>
              <a:t>Apple’s ML Ecosystem</a:t>
            </a:r>
          </a:p>
        </p:txBody>
      </p:sp>
      <p:sp>
        <p:nvSpPr>
          <p:cNvPr id="165" name="Metal: low level and low overhead hardware accelerated 3D graphic and computer shader API.…"/>
          <p:cNvSpPr txBox="1">
            <a:spLocks noGrp="1"/>
          </p:cNvSpPr>
          <p:nvPr>
            <p:ph type="subTitle" idx="1"/>
          </p:nvPr>
        </p:nvSpPr>
        <p:spPr>
          <a:xfrm>
            <a:off x="597842" y="4311650"/>
            <a:ext cx="11809116" cy="4951959"/>
          </a:xfrm>
          <a:prstGeom prst="rect">
            <a:avLst/>
          </a:prstGeom>
        </p:spPr>
        <p:txBody>
          <a:bodyPr/>
          <a:lstStyle/>
          <a:p>
            <a:pPr marL="746759" lvl="1" indent="-320039" algn="just" defTabSz="560831">
              <a:buSzPct val="145000"/>
              <a:buChar char="•"/>
              <a:defRPr sz="2304" b="1"/>
            </a:pPr>
            <a:r>
              <a:t>Metal: </a:t>
            </a:r>
            <a:r>
              <a:rPr b="0"/>
              <a:t>low level and low overhead hardware accelerated 3D graphic and computer shader API.</a:t>
            </a:r>
          </a:p>
          <a:p>
            <a:pPr marL="746759" lvl="1" indent="-320039" algn="just" defTabSz="560831">
              <a:buSzPct val="145000"/>
              <a:buChar char="•"/>
              <a:defRPr sz="2304" b="1"/>
            </a:pPr>
            <a:endParaRPr b="0"/>
          </a:p>
          <a:p>
            <a:pPr marL="746759" lvl="1" indent="-320039" algn="just" defTabSz="560831">
              <a:buSzPct val="145000"/>
              <a:buChar char="•"/>
              <a:defRPr sz="2304" b="1"/>
            </a:pPr>
            <a:r>
              <a:t>BNNS: </a:t>
            </a:r>
            <a:r>
              <a:rPr b="0"/>
              <a:t>Basic Neural Network Subroutine ideal for Fully Connected Neural Networks</a:t>
            </a:r>
          </a:p>
          <a:p>
            <a:pPr marL="746759" lvl="1" indent="-320039" algn="just" defTabSz="560831">
              <a:buSzPct val="145000"/>
              <a:buChar char="•"/>
              <a:defRPr sz="2304" b="1"/>
            </a:pPr>
            <a:endParaRPr b="0"/>
          </a:p>
          <a:p>
            <a:pPr marL="746759" lvl="1" indent="-320039" algn="just" defTabSz="560831">
              <a:buSzPct val="145000"/>
              <a:buChar char="•"/>
              <a:defRPr sz="2304" b="1"/>
            </a:pPr>
            <a:r>
              <a:t>MPS:</a:t>
            </a:r>
            <a:r>
              <a:rPr b="0"/>
              <a:t> Metal Performance shaders, ideal for Convolution operations.</a:t>
            </a:r>
          </a:p>
          <a:p>
            <a:pPr marL="746759" lvl="1" indent="-320039" algn="just" defTabSz="560831">
              <a:buSzPct val="145000"/>
              <a:buChar char="•"/>
              <a:defRPr sz="2304" b="1"/>
            </a:pPr>
            <a:endParaRPr b="0"/>
          </a:p>
          <a:p>
            <a:pPr marL="746759" lvl="1" indent="-320039" algn="just" defTabSz="560831">
              <a:buSzPct val="145000"/>
              <a:buChar char="•"/>
              <a:defRPr sz="2304" b="1"/>
            </a:pPr>
            <a:r>
              <a:t>CoreML:</a:t>
            </a:r>
            <a:r>
              <a:rPr b="0"/>
              <a:t> Convert Pre-Trained or custom machine learning models in frameworks like TensorFlow, Keras, Scikit-Learn, PyTorch etc. to a format suitable for running in iOS applications.</a:t>
            </a:r>
          </a:p>
          <a:p>
            <a:pPr marL="746759" lvl="1" indent="-320039" algn="just" defTabSz="560831">
              <a:buSzPct val="145000"/>
              <a:buChar char="•"/>
              <a:defRPr sz="2304" b="1"/>
            </a:pPr>
            <a:endParaRPr b="0"/>
          </a:p>
          <a:p>
            <a:pPr marL="746759" lvl="1" indent="-320039" algn="just" defTabSz="560831">
              <a:buSzPct val="145000"/>
              <a:buChar char="•"/>
              <a:defRPr sz="2304" b="1"/>
            </a:pPr>
            <a:r>
              <a:t>CoreML 2: </a:t>
            </a:r>
            <a:r>
              <a:rPr b="0"/>
              <a:t>Convert and optimize models on the go for on-device application integration.</a:t>
            </a:r>
          </a:p>
        </p:txBody>
      </p:sp>
      <p:pic>
        <p:nvPicPr>
          <p:cNvPr id="166" name="Image" descr="Image"/>
          <p:cNvPicPr>
            <a:picLocks noChangeAspect="1"/>
          </p:cNvPicPr>
          <p:nvPr/>
        </p:nvPicPr>
        <p:blipFill>
          <a:blip r:embed="rId2">
            <a:extLst/>
          </a:blip>
          <a:stretch>
            <a:fillRect/>
          </a:stretch>
        </p:blipFill>
        <p:spPr>
          <a:xfrm>
            <a:off x="1117600" y="2438400"/>
            <a:ext cx="10541000" cy="863600"/>
          </a:xfrm>
          <a:prstGeom prst="rect">
            <a:avLst/>
          </a:prstGeom>
          <a:ln w="12700">
            <a:miter lim="400000"/>
          </a:ln>
        </p:spPr>
      </p:pic>
      <p:sp>
        <p:nvSpPr>
          <p:cNvPr id="167" name="2014                       2016                     2017                  2018"/>
          <p:cNvSpPr txBox="1"/>
          <p:nvPr/>
        </p:nvSpPr>
        <p:spPr>
          <a:xfrm>
            <a:off x="1459788" y="3446322"/>
            <a:ext cx="9856624" cy="4987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just">
              <a:defRPr sz="2600" b="0"/>
            </a:lvl1pPr>
          </a:lstStyle>
          <a:p>
            <a:r>
              <a:t>     2014                       2016                     2017                  2018</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oreML Architecture"/>
          <p:cNvSpPr txBox="1">
            <a:spLocks noGrp="1"/>
          </p:cNvSpPr>
          <p:nvPr>
            <p:ph type="ctrTitle"/>
          </p:nvPr>
        </p:nvSpPr>
        <p:spPr>
          <a:xfrm>
            <a:off x="466476" y="321766"/>
            <a:ext cx="12305260" cy="1392734"/>
          </a:xfrm>
          <a:prstGeom prst="rect">
            <a:avLst/>
          </a:prstGeom>
        </p:spPr>
        <p:txBody>
          <a:bodyPr/>
          <a:lstStyle/>
          <a:p>
            <a:r>
              <a:t>CoreML Architecture</a:t>
            </a:r>
          </a:p>
        </p:txBody>
      </p:sp>
      <p:pic>
        <p:nvPicPr>
          <p:cNvPr id="170" name="Image" descr="Image"/>
          <p:cNvPicPr>
            <a:picLocks/>
          </p:cNvPicPr>
          <p:nvPr/>
        </p:nvPicPr>
        <p:blipFill>
          <a:blip r:embed="rId2">
            <a:extLst/>
          </a:blip>
          <a:stretch>
            <a:fillRect/>
          </a:stretch>
        </p:blipFill>
        <p:spPr>
          <a:xfrm>
            <a:off x="2539503" y="2381646"/>
            <a:ext cx="9946929" cy="6294935"/>
          </a:xfrm>
          <a:prstGeom prst="rect">
            <a:avLst/>
          </a:prstGeom>
          <a:ln w="12700">
            <a:miter lim="400000"/>
          </a:ln>
        </p:spPr>
      </p:pic>
      <p:sp>
        <p:nvSpPr>
          <p:cNvPr id="171" name="Domain Specific Frameworks"/>
          <p:cNvSpPr txBox="1"/>
          <p:nvPr/>
        </p:nvSpPr>
        <p:spPr>
          <a:xfrm>
            <a:off x="405688" y="4138270"/>
            <a:ext cx="2075740" cy="1197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Domain Specific Frameworks</a:t>
            </a:r>
          </a:p>
        </p:txBody>
      </p:sp>
      <p:sp>
        <p:nvSpPr>
          <p:cNvPr id="172" name="ML Framework"/>
          <p:cNvSpPr txBox="1"/>
          <p:nvPr/>
        </p:nvSpPr>
        <p:spPr>
          <a:xfrm>
            <a:off x="354888" y="5859120"/>
            <a:ext cx="2075740" cy="829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ML Framework</a:t>
            </a:r>
          </a:p>
        </p:txBody>
      </p:sp>
      <p:sp>
        <p:nvSpPr>
          <p:cNvPr id="173" name="ML Performance Primitives"/>
          <p:cNvSpPr txBox="1"/>
          <p:nvPr/>
        </p:nvSpPr>
        <p:spPr>
          <a:xfrm>
            <a:off x="329488" y="7173570"/>
            <a:ext cx="2075740" cy="1197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ML Performance Primitives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oreML in Depth"/>
          <p:cNvSpPr txBox="1">
            <a:spLocks noGrp="1"/>
          </p:cNvSpPr>
          <p:nvPr>
            <p:ph type="ctrTitle"/>
          </p:nvPr>
        </p:nvSpPr>
        <p:spPr>
          <a:xfrm>
            <a:off x="1270000" y="177800"/>
            <a:ext cx="10464800" cy="1130300"/>
          </a:xfrm>
          <a:prstGeom prst="rect">
            <a:avLst/>
          </a:prstGeom>
        </p:spPr>
        <p:txBody>
          <a:bodyPr/>
          <a:lstStyle>
            <a:lvl1pPr defTabSz="484886">
              <a:defRPr sz="6640"/>
            </a:lvl1pPr>
          </a:lstStyle>
          <a:p>
            <a:r>
              <a:t>CoreML in Depth</a:t>
            </a:r>
          </a:p>
        </p:txBody>
      </p:sp>
      <p:sp>
        <p:nvSpPr>
          <p:cNvPr id="176" name="CoreML supports Feed Forward NN, CNN’s, RNN’s, Tree Ensembles, SVM and Generalized linear Models.…"/>
          <p:cNvSpPr txBox="1">
            <a:spLocks noGrp="1"/>
          </p:cNvSpPr>
          <p:nvPr>
            <p:ph type="subTitle" idx="1"/>
          </p:nvPr>
        </p:nvSpPr>
        <p:spPr>
          <a:xfrm>
            <a:off x="431800" y="1562298"/>
            <a:ext cx="12141200" cy="6324204"/>
          </a:xfrm>
          <a:prstGeom prst="rect">
            <a:avLst/>
          </a:prstGeom>
        </p:spPr>
        <p:txBody>
          <a:bodyPr/>
          <a:lstStyle/>
          <a:p>
            <a:pPr marL="483115" indent="-483115" algn="l" defTabSz="549148">
              <a:buSzPct val="145000"/>
              <a:buChar char="•"/>
              <a:defRPr sz="2350"/>
            </a:pPr>
            <a:r>
              <a:t>CoreML supports Feed Forward NN, CNN’s, RNN’s, Tree Ensembles, SVM and Generalized linear Models.</a:t>
            </a:r>
          </a:p>
          <a:p>
            <a:pPr marL="483115" indent="-483115" algn="l" defTabSz="549148">
              <a:buSzPct val="145000"/>
              <a:buChar char="•"/>
              <a:defRPr sz="2350"/>
            </a:pPr>
            <a:endParaRPr/>
          </a:p>
          <a:p>
            <a:pPr marL="483115" indent="-483115" algn="l" defTabSz="549148">
              <a:buSzPct val="145000"/>
              <a:buChar char="•"/>
              <a:defRPr sz="2350"/>
            </a:pPr>
            <a:r>
              <a:t>The CoreML model contains a high level description of the machine learning model like the model weights, Input/Output types and structure of the network.</a:t>
            </a:r>
          </a:p>
          <a:p>
            <a:pPr marL="483115" indent="-483115" algn="l" defTabSz="549148">
              <a:buSzPct val="145000"/>
              <a:buChar char="•"/>
              <a:defRPr sz="2350"/>
            </a:pPr>
            <a:endParaRPr/>
          </a:p>
          <a:p>
            <a:pPr marL="483115" indent="-483115" algn="l" defTabSz="549148">
              <a:buSzPct val="145000"/>
              <a:buChar char="•"/>
              <a:defRPr sz="2350"/>
            </a:pPr>
            <a:r>
              <a:t>A CoreML model supports following input types:</a:t>
            </a:r>
          </a:p>
          <a:p>
            <a:pPr marL="1063228" lvl="1" indent="-466328" algn="l" defTabSz="549148">
              <a:buSzPct val="100000"/>
              <a:buAutoNum type="arabicPeriod"/>
              <a:defRPr sz="2350"/>
            </a:pPr>
            <a:r>
              <a:t>Numerics, Categorical [Double, Int etc.]</a:t>
            </a:r>
          </a:p>
          <a:p>
            <a:pPr marL="1063228" lvl="1" indent="-466328" algn="l" defTabSz="549148">
              <a:buSzPct val="100000"/>
              <a:buAutoNum type="arabicPeriod"/>
              <a:defRPr sz="2350"/>
            </a:pPr>
            <a:r>
              <a:t>Images as CVPixelBuffer</a:t>
            </a:r>
          </a:p>
          <a:p>
            <a:pPr marL="1063228" lvl="1" indent="-466328" algn="l" defTabSz="549148">
              <a:buSzPct val="100000"/>
              <a:buAutoNum type="arabicPeriod"/>
              <a:defRPr sz="2350"/>
            </a:pPr>
            <a:r>
              <a:t>Arrays as MLMultiArray</a:t>
            </a:r>
          </a:p>
          <a:p>
            <a:pPr marL="1063228" lvl="1" indent="-466328" algn="l" defTabSz="549148">
              <a:buSzPct val="100000"/>
              <a:buAutoNum type="arabicPeriod"/>
              <a:defRPr sz="2350"/>
            </a:pPr>
            <a:r>
              <a:t>Dictionaries</a:t>
            </a:r>
          </a:p>
          <a:p>
            <a:pPr marL="326429" indent="-326429" algn="l" defTabSz="549148">
              <a:buSzPct val="145000"/>
              <a:buChar char="•"/>
              <a:defRPr sz="2350"/>
            </a:pPr>
            <a:endParaRPr/>
          </a:p>
          <a:p>
            <a:pPr marL="326429" indent="-326429" algn="l" defTabSz="549148">
              <a:buSzPct val="145000"/>
              <a:buChar char="•"/>
              <a:defRPr sz="2350"/>
            </a:pPr>
            <a:r>
              <a:t>CoreML automatically takes care of hardware optimizations:</a:t>
            </a:r>
          </a:p>
          <a:p>
            <a:pPr marL="1063228" lvl="1" indent="-466328" algn="l" defTabSz="549148">
              <a:buSzPct val="100000"/>
              <a:buAutoNum type="alphaUcPeriod"/>
              <a:defRPr sz="2350"/>
            </a:pPr>
            <a:r>
              <a:t>Compute heavy tasks are scheduled to run on the GPU or Neural Processing Engine.</a:t>
            </a:r>
          </a:p>
          <a:p>
            <a:pPr marL="1063228" lvl="1" indent="-466328" algn="l" defTabSz="549148">
              <a:buSzPct val="100000"/>
              <a:buAutoNum type="alphaUcPeriod"/>
              <a:defRPr sz="2350"/>
            </a:pPr>
            <a:r>
              <a:t>Memory heavy tasks are scheduled to be run on Accelerate.</a:t>
            </a:r>
          </a:p>
          <a:p>
            <a:pPr marL="1063228" lvl="1" indent="-466328" algn="l" defTabSz="549148">
              <a:buSzPct val="100000"/>
              <a:buAutoNum type="alphaUcPeriod"/>
              <a:defRPr sz="2350"/>
            </a:pPr>
            <a:r>
              <a:t>Auto-context switching from CPU to GPU and vice-versa for parts of the model.</a:t>
            </a:r>
          </a:p>
        </p:txBody>
      </p:sp>
      <p:pic>
        <p:nvPicPr>
          <p:cNvPr id="177" name="Screen Shot 2019-01-27 at 11.45.00 AM.png" descr="Screen Shot 2019-01-27 at 11.45.00 AM.png"/>
          <p:cNvPicPr>
            <a:picLocks/>
          </p:cNvPicPr>
          <p:nvPr/>
        </p:nvPicPr>
        <p:blipFill>
          <a:blip r:embed="rId2">
            <a:extLst/>
          </a:blip>
          <a:stretch>
            <a:fillRect/>
          </a:stretch>
        </p:blipFill>
        <p:spPr>
          <a:xfrm>
            <a:off x="2285801" y="7886501"/>
            <a:ext cx="7540775" cy="1867099"/>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oreML Vision Framework"/>
          <p:cNvSpPr txBox="1">
            <a:spLocks noGrp="1"/>
          </p:cNvSpPr>
          <p:nvPr>
            <p:ph type="ctrTitle"/>
          </p:nvPr>
        </p:nvSpPr>
        <p:spPr>
          <a:xfrm>
            <a:off x="1435100" y="329257"/>
            <a:ext cx="10464800" cy="1258243"/>
          </a:xfrm>
          <a:prstGeom prst="rect">
            <a:avLst/>
          </a:prstGeom>
        </p:spPr>
        <p:txBody>
          <a:bodyPr/>
          <a:lstStyle>
            <a:lvl1pPr defTabSz="484886">
              <a:defRPr sz="6640"/>
            </a:lvl1pPr>
          </a:lstStyle>
          <a:p>
            <a:r>
              <a:t>CoreML Vision Framework</a:t>
            </a:r>
          </a:p>
        </p:txBody>
      </p:sp>
      <p:sp>
        <p:nvSpPr>
          <p:cNvPr id="180" name="CoreML’s Vision framework is a specialized framework for applying computer vision algorithms to a variety of tasks involving image and video data.…"/>
          <p:cNvSpPr txBox="1">
            <a:spLocks noGrp="1"/>
          </p:cNvSpPr>
          <p:nvPr>
            <p:ph type="subTitle" sz="half" idx="1"/>
          </p:nvPr>
        </p:nvSpPr>
        <p:spPr>
          <a:xfrm>
            <a:off x="546100" y="2222500"/>
            <a:ext cx="12121158" cy="3441006"/>
          </a:xfrm>
          <a:prstGeom prst="rect">
            <a:avLst/>
          </a:prstGeom>
        </p:spPr>
        <p:txBody>
          <a:bodyPr/>
          <a:lstStyle/>
          <a:p>
            <a:pPr marL="513953" indent="-513953" algn="just">
              <a:buSzPct val="145000"/>
              <a:buChar char="•"/>
              <a:defRPr sz="2500"/>
            </a:pPr>
            <a:r>
              <a:t>CoreML’s Vision framework is a specialized framework for applying computer vision algorithms to a variety of tasks involving image and video data. </a:t>
            </a:r>
          </a:p>
          <a:p>
            <a:pPr marL="513953" indent="-513953" algn="just">
              <a:buSzPct val="145000"/>
              <a:buChar char="•"/>
              <a:defRPr sz="2500"/>
            </a:pPr>
            <a:endParaRPr/>
          </a:p>
          <a:p>
            <a:pPr marL="513953" indent="-513953" algn="just">
              <a:buSzPct val="145000"/>
              <a:buChar char="•"/>
              <a:defRPr sz="2500"/>
            </a:pPr>
            <a:r>
              <a:t>Examples: Face recognition, face landmark detection, text detection, barcode recognition, image registration, and general feature tracking. </a:t>
            </a:r>
          </a:p>
          <a:p>
            <a:pPr marL="513953" indent="-513953" algn="just">
              <a:buSzPct val="145000"/>
              <a:buChar char="•"/>
              <a:defRPr sz="2500"/>
            </a:pPr>
            <a:endParaRPr/>
          </a:p>
          <a:p>
            <a:pPr marL="513953" indent="-513953" algn="just">
              <a:buSzPct val="145000"/>
              <a:buChar char="•"/>
              <a:defRPr sz="2500"/>
            </a:pPr>
            <a:r>
              <a:t>Vision also allows the use of custom Core ML models for tasks like classification or object detection.</a:t>
            </a:r>
          </a:p>
        </p:txBody>
      </p:sp>
      <p:pic>
        <p:nvPicPr>
          <p:cNvPr id="181" name="Screen Shot 2019-01-27 at 11.48.43 AM.png" descr="Screen Shot 2019-01-27 at 11.48.43 AM.png"/>
          <p:cNvPicPr>
            <a:picLocks/>
          </p:cNvPicPr>
          <p:nvPr/>
        </p:nvPicPr>
        <p:blipFill>
          <a:blip r:embed="rId2">
            <a:extLst/>
          </a:blip>
          <a:stretch>
            <a:fillRect/>
          </a:stretch>
        </p:blipFill>
        <p:spPr>
          <a:xfrm>
            <a:off x="486072" y="5598864"/>
            <a:ext cx="12121159" cy="3835748"/>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Using API’s from Vision Framework"/>
          <p:cNvSpPr txBox="1">
            <a:spLocks noGrp="1"/>
          </p:cNvSpPr>
          <p:nvPr>
            <p:ph type="ctrTitle"/>
          </p:nvPr>
        </p:nvSpPr>
        <p:spPr>
          <a:xfrm>
            <a:off x="1270000" y="202108"/>
            <a:ext cx="10464800" cy="775792"/>
          </a:xfrm>
          <a:prstGeom prst="rect">
            <a:avLst/>
          </a:prstGeom>
        </p:spPr>
        <p:txBody>
          <a:bodyPr/>
          <a:lstStyle>
            <a:lvl1pPr defTabSz="321310">
              <a:defRPr sz="4400"/>
            </a:lvl1pPr>
          </a:lstStyle>
          <a:p>
            <a:r>
              <a:t>Using API’s from Vision Framework</a:t>
            </a:r>
          </a:p>
        </p:txBody>
      </p:sp>
      <p:pic>
        <p:nvPicPr>
          <p:cNvPr id="184" name="Screen Shot 2019-01-27 at 10.57.22 AM.png" descr="Screen Shot 2019-01-27 at 10.57.22 AM.png"/>
          <p:cNvPicPr>
            <a:picLocks noChangeAspect="1"/>
          </p:cNvPicPr>
          <p:nvPr/>
        </p:nvPicPr>
        <p:blipFill>
          <a:blip r:embed="rId2">
            <a:extLst/>
          </a:blip>
          <a:stretch>
            <a:fillRect/>
          </a:stretch>
        </p:blipFill>
        <p:spPr>
          <a:xfrm>
            <a:off x="1696198" y="1438181"/>
            <a:ext cx="9803729" cy="8020238"/>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oreML Natural Language Framework"/>
          <p:cNvSpPr txBox="1">
            <a:spLocks noGrp="1"/>
          </p:cNvSpPr>
          <p:nvPr>
            <p:ph type="ctrTitle"/>
          </p:nvPr>
        </p:nvSpPr>
        <p:spPr>
          <a:xfrm>
            <a:off x="1270000" y="279400"/>
            <a:ext cx="10464800" cy="925711"/>
          </a:xfrm>
          <a:prstGeom prst="rect">
            <a:avLst/>
          </a:prstGeom>
        </p:spPr>
        <p:txBody>
          <a:bodyPr/>
          <a:lstStyle>
            <a:lvl1pPr defTabSz="332993">
              <a:defRPr sz="4560"/>
            </a:lvl1pPr>
          </a:lstStyle>
          <a:p>
            <a:r>
              <a:t>CoreML Natural Language Framework</a:t>
            </a:r>
          </a:p>
        </p:txBody>
      </p:sp>
      <p:pic>
        <p:nvPicPr>
          <p:cNvPr id="187" name="Screen Shot 2019-01-27 at 3.57.45 PM.png" descr="Screen Shot 2019-01-27 at 3.57.45 PM.png"/>
          <p:cNvPicPr>
            <a:picLocks/>
          </p:cNvPicPr>
          <p:nvPr/>
        </p:nvPicPr>
        <p:blipFill>
          <a:blip r:embed="rId2">
            <a:extLst/>
          </a:blip>
          <a:stretch>
            <a:fillRect/>
          </a:stretch>
        </p:blipFill>
        <p:spPr>
          <a:xfrm>
            <a:off x="469900" y="1862403"/>
            <a:ext cx="10175826" cy="3144257"/>
          </a:xfrm>
          <a:prstGeom prst="rect">
            <a:avLst/>
          </a:prstGeom>
          <a:ln w="12700">
            <a:miter lim="400000"/>
          </a:ln>
        </p:spPr>
      </p:pic>
      <p:pic>
        <p:nvPicPr>
          <p:cNvPr id="188" name="Screen Shot 2019-01-27 at 3.59.00 PM.png" descr="Screen Shot 2019-01-27 at 3.59.00 PM.png"/>
          <p:cNvPicPr>
            <a:picLocks/>
          </p:cNvPicPr>
          <p:nvPr/>
        </p:nvPicPr>
        <p:blipFill>
          <a:blip r:embed="rId3">
            <a:extLst/>
          </a:blip>
          <a:stretch>
            <a:fillRect/>
          </a:stretch>
        </p:blipFill>
        <p:spPr>
          <a:xfrm>
            <a:off x="469900" y="5260741"/>
            <a:ext cx="12065000" cy="4233867"/>
          </a:xfrm>
          <a:prstGeom prst="rect">
            <a:avLst/>
          </a:prstGeom>
          <a:ln w="12700">
            <a:miter lim="400000"/>
          </a:ln>
        </p:spPr>
      </p:pic>
      <p:sp>
        <p:nvSpPr>
          <p:cNvPr id="189" name="Word Tagging"/>
          <p:cNvSpPr txBox="1"/>
          <p:nvPr/>
        </p:nvSpPr>
        <p:spPr>
          <a:xfrm>
            <a:off x="10684611" y="4646270"/>
            <a:ext cx="2100378"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Word Tagging</a:t>
            </a:r>
          </a:p>
        </p:txBody>
      </p:sp>
      <p:sp>
        <p:nvSpPr>
          <p:cNvPr id="190" name="Language Recognition"/>
          <p:cNvSpPr txBox="1"/>
          <p:nvPr/>
        </p:nvSpPr>
        <p:spPr>
          <a:xfrm>
            <a:off x="487730" y="1303228"/>
            <a:ext cx="3393340"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Language Recognition</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oreML Features"/>
          <p:cNvSpPr txBox="1">
            <a:spLocks noGrp="1"/>
          </p:cNvSpPr>
          <p:nvPr>
            <p:ph type="ctrTitle"/>
          </p:nvPr>
        </p:nvSpPr>
        <p:spPr>
          <a:xfrm>
            <a:off x="228600" y="279400"/>
            <a:ext cx="12547600" cy="1130300"/>
          </a:xfrm>
          <a:prstGeom prst="rect">
            <a:avLst/>
          </a:prstGeom>
        </p:spPr>
        <p:txBody>
          <a:bodyPr/>
          <a:lstStyle>
            <a:lvl1pPr defTabSz="484886">
              <a:defRPr sz="6640"/>
            </a:lvl1pPr>
          </a:lstStyle>
          <a:p>
            <a:r>
              <a:t>CoreML Features</a:t>
            </a:r>
          </a:p>
        </p:txBody>
      </p:sp>
      <p:sp>
        <p:nvSpPr>
          <p:cNvPr id="193" name="Weight Quantization: Reduced model and application size.…"/>
          <p:cNvSpPr txBox="1">
            <a:spLocks noGrp="1"/>
          </p:cNvSpPr>
          <p:nvPr>
            <p:ph type="subTitle" idx="1"/>
          </p:nvPr>
        </p:nvSpPr>
        <p:spPr>
          <a:xfrm>
            <a:off x="533400" y="1827907"/>
            <a:ext cx="7039174" cy="7545586"/>
          </a:xfrm>
          <a:prstGeom prst="rect">
            <a:avLst/>
          </a:prstGeom>
        </p:spPr>
        <p:txBody>
          <a:bodyPr/>
          <a:lstStyle/>
          <a:p>
            <a:pPr marL="503674" indent="-503674" algn="l" defTabSz="572516">
              <a:buSzPct val="145000"/>
              <a:buChar char="•"/>
              <a:defRPr sz="2450"/>
            </a:pPr>
            <a:r>
              <a:rPr b="1"/>
              <a:t>Weight Quantization: </a:t>
            </a:r>
            <a:r>
              <a:t>Reduced model and application size.</a:t>
            </a:r>
          </a:p>
          <a:p>
            <a:pPr marL="503674" indent="-503674" algn="l" defTabSz="572516">
              <a:buSzPct val="145000"/>
              <a:buChar char="•"/>
              <a:defRPr sz="2450"/>
            </a:pPr>
            <a:endParaRPr/>
          </a:p>
          <a:p>
            <a:pPr marL="503674" indent="-503674" algn="l" defTabSz="572516">
              <a:buSzPct val="145000"/>
              <a:buChar char="•"/>
              <a:defRPr sz="2450"/>
            </a:pPr>
            <a:r>
              <a:t>iOS 12 supports 8-bit, 4-bit unto 1-bit quantizations which reduces the model size drastically.</a:t>
            </a:r>
          </a:p>
          <a:p>
            <a:pPr marL="503674" indent="-503674" algn="l" defTabSz="572516">
              <a:buSzPct val="145000"/>
              <a:buChar char="•"/>
              <a:defRPr sz="2450"/>
            </a:pPr>
            <a:endParaRPr/>
          </a:p>
          <a:p>
            <a:pPr marL="503674" indent="-503674" algn="l" defTabSz="572516">
              <a:buSzPct val="145000"/>
              <a:buChar char="•"/>
              <a:defRPr sz="2450" b="1"/>
            </a:pPr>
            <a:r>
              <a:t>Note: </a:t>
            </a:r>
            <a:r>
              <a:rPr b="0"/>
              <a:t>Quantization might have an effect on your model accuracy. So, test for model accuracy after quantization and then decide if that decrease is acceptable for you or not, depending on your applications.</a:t>
            </a:r>
          </a:p>
          <a:p>
            <a:pPr marL="503674" indent="-503674" algn="l" defTabSz="572516">
              <a:buSzPct val="145000"/>
              <a:buChar char="•"/>
              <a:defRPr sz="2450" b="1"/>
            </a:pPr>
            <a:endParaRPr b="0"/>
          </a:p>
          <a:p>
            <a:pPr marL="503674" indent="-503674" algn="l" defTabSz="572516">
              <a:buSzPct val="145000"/>
              <a:buChar char="•"/>
              <a:defRPr sz="2450" b="1"/>
            </a:pPr>
            <a:r>
              <a:t>Batch Processing: </a:t>
            </a:r>
            <a:r>
              <a:rPr b="0"/>
              <a:t>Efficient processing of data in batches rather than looping through them.</a:t>
            </a:r>
          </a:p>
          <a:p>
            <a:pPr marL="503674" indent="-503674" algn="l" defTabSz="572516">
              <a:buSzPct val="145000"/>
              <a:buChar char="•"/>
              <a:defRPr sz="2450" b="1"/>
            </a:pPr>
            <a:endParaRPr b="0"/>
          </a:p>
          <a:p>
            <a:pPr marL="503674" indent="-503674" algn="l" defTabSz="572516">
              <a:buSzPct val="145000"/>
              <a:buChar char="•"/>
              <a:defRPr sz="2450" b="1"/>
            </a:pPr>
            <a:r>
              <a:t>Flexible Shapes: </a:t>
            </a:r>
            <a:r>
              <a:rPr b="0"/>
              <a:t>Pass in range of image or frame input size rather than defining a constant value.</a:t>
            </a:r>
          </a:p>
        </p:txBody>
      </p:sp>
      <p:pic>
        <p:nvPicPr>
          <p:cNvPr id="194" name="Image" descr="Image"/>
          <p:cNvPicPr>
            <a:picLocks noChangeAspect="1"/>
          </p:cNvPicPr>
          <p:nvPr/>
        </p:nvPicPr>
        <p:blipFill>
          <a:blip r:embed="rId2">
            <a:extLst/>
          </a:blip>
          <a:stretch>
            <a:fillRect/>
          </a:stretch>
        </p:blipFill>
        <p:spPr>
          <a:xfrm>
            <a:off x="9131300" y="3251200"/>
            <a:ext cx="3251200" cy="3251200"/>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Image" descr="Image"/>
          <p:cNvPicPr>
            <a:picLocks/>
          </p:cNvPicPr>
          <p:nvPr/>
        </p:nvPicPr>
        <p:blipFill>
          <a:blip r:embed="rId2">
            <a:extLst/>
          </a:blip>
          <a:stretch>
            <a:fillRect/>
          </a:stretch>
        </p:blipFill>
        <p:spPr>
          <a:xfrm>
            <a:off x="457200" y="554566"/>
            <a:ext cx="12090400" cy="8552343"/>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oreML 2: Weight Quantization"/>
          <p:cNvSpPr txBox="1">
            <a:spLocks noGrp="1"/>
          </p:cNvSpPr>
          <p:nvPr>
            <p:ph type="ctrTitle"/>
          </p:nvPr>
        </p:nvSpPr>
        <p:spPr>
          <a:xfrm>
            <a:off x="1270000" y="226367"/>
            <a:ext cx="10464800" cy="942033"/>
          </a:xfrm>
          <a:prstGeom prst="rect">
            <a:avLst/>
          </a:prstGeom>
        </p:spPr>
        <p:txBody>
          <a:bodyPr/>
          <a:lstStyle>
            <a:lvl1pPr defTabSz="397256">
              <a:defRPr sz="5440"/>
            </a:lvl1pPr>
          </a:lstStyle>
          <a:p>
            <a:r>
              <a:t>CoreML 2: Weight Quantization</a:t>
            </a:r>
          </a:p>
        </p:txBody>
      </p:sp>
      <p:pic>
        <p:nvPicPr>
          <p:cNvPr id="197" name="Image" descr="Image"/>
          <p:cNvPicPr>
            <a:picLocks/>
          </p:cNvPicPr>
          <p:nvPr/>
        </p:nvPicPr>
        <p:blipFill>
          <a:blip r:embed="rId2">
            <a:extLst/>
          </a:blip>
          <a:stretch>
            <a:fillRect/>
          </a:stretch>
        </p:blipFill>
        <p:spPr>
          <a:xfrm>
            <a:off x="349250" y="1399472"/>
            <a:ext cx="12417425" cy="8050924"/>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oreML 2: Reduced Model Size"/>
          <p:cNvSpPr txBox="1">
            <a:spLocks noGrp="1"/>
          </p:cNvSpPr>
          <p:nvPr>
            <p:ph type="ctrTitle"/>
          </p:nvPr>
        </p:nvSpPr>
        <p:spPr>
          <a:xfrm>
            <a:off x="1270000" y="241300"/>
            <a:ext cx="10464800" cy="893515"/>
          </a:xfrm>
          <a:prstGeom prst="rect">
            <a:avLst/>
          </a:prstGeom>
        </p:spPr>
        <p:txBody>
          <a:bodyPr/>
          <a:lstStyle>
            <a:lvl1pPr defTabSz="373887">
              <a:defRPr sz="5119"/>
            </a:lvl1pPr>
          </a:lstStyle>
          <a:p>
            <a:r>
              <a:t>CoreML 2: Reduced Model Size</a:t>
            </a:r>
          </a:p>
        </p:txBody>
      </p:sp>
      <p:pic>
        <p:nvPicPr>
          <p:cNvPr id="200" name="Image" descr="Image"/>
          <p:cNvPicPr>
            <a:picLocks/>
          </p:cNvPicPr>
          <p:nvPr/>
        </p:nvPicPr>
        <p:blipFill>
          <a:blip r:embed="rId2">
            <a:extLst/>
          </a:blip>
          <a:stretch>
            <a:fillRect/>
          </a:stretch>
        </p:blipFill>
        <p:spPr>
          <a:xfrm>
            <a:off x="257423" y="1780184"/>
            <a:ext cx="12489954" cy="7742037"/>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oreML 2: Batch Processing"/>
          <p:cNvSpPr txBox="1">
            <a:spLocks noGrp="1"/>
          </p:cNvSpPr>
          <p:nvPr>
            <p:ph type="ctrTitle"/>
          </p:nvPr>
        </p:nvSpPr>
        <p:spPr>
          <a:xfrm>
            <a:off x="1270000" y="266700"/>
            <a:ext cx="10464800" cy="948681"/>
          </a:xfrm>
          <a:prstGeom prst="rect">
            <a:avLst/>
          </a:prstGeom>
        </p:spPr>
        <p:txBody>
          <a:bodyPr/>
          <a:lstStyle>
            <a:lvl1pPr defTabSz="403097">
              <a:defRPr sz="5520"/>
            </a:lvl1pPr>
          </a:lstStyle>
          <a:p>
            <a:r>
              <a:t>CoreML 2: Batch Processing</a:t>
            </a:r>
          </a:p>
        </p:txBody>
      </p:sp>
      <p:pic>
        <p:nvPicPr>
          <p:cNvPr id="203" name="Image" descr="Image"/>
          <p:cNvPicPr>
            <a:picLocks/>
          </p:cNvPicPr>
          <p:nvPr/>
        </p:nvPicPr>
        <p:blipFill>
          <a:blip r:embed="rId2">
            <a:extLst/>
          </a:blip>
          <a:stretch>
            <a:fillRect/>
          </a:stretch>
        </p:blipFill>
        <p:spPr>
          <a:xfrm>
            <a:off x="268882" y="1520924"/>
            <a:ext cx="12467036" cy="7976097"/>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oreML 2: Flexible Shapes"/>
          <p:cNvSpPr txBox="1">
            <a:spLocks noGrp="1"/>
          </p:cNvSpPr>
          <p:nvPr>
            <p:ph type="ctrTitle"/>
          </p:nvPr>
        </p:nvSpPr>
        <p:spPr>
          <a:xfrm>
            <a:off x="1270000" y="228600"/>
            <a:ext cx="10464800" cy="1130300"/>
          </a:xfrm>
          <a:prstGeom prst="rect">
            <a:avLst/>
          </a:prstGeom>
        </p:spPr>
        <p:txBody>
          <a:bodyPr/>
          <a:lstStyle>
            <a:lvl1pPr defTabSz="479044">
              <a:defRPr sz="6560"/>
            </a:lvl1pPr>
          </a:lstStyle>
          <a:p>
            <a:r>
              <a:t>CoreML 2: Flexible Shapes</a:t>
            </a:r>
          </a:p>
        </p:txBody>
      </p:sp>
      <p:pic>
        <p:nvPicPr>
          <p:cNvPr id="206" name="Image" descr="Image"/>
          <p:cNvPicPr>
            <a:picLocks/>
          </p:cNvPicPr>
          <p:nvPr/>
        </p:nvPicPr>
        <p:blipFill>
          <a:blip r:embed="rId2">
            <a:extLst/>
          </a:blip>
          <a:stretch>
            <a:fillRect/>
          </a:stretch>
        </p:blipFill>
        <p:spPr>
          <a:xfrm>
            <a:off x="396478" y="1604253"/>
            <a:ext cx="12377242" cy="7852698"/>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FLite"/>
          <p:cNvSpPr txBox="1">
            <a:spLocks noGrp="1"/>
          </p:cNvSpPr>
          <p:nvPr>
            <p:ph type="ctrTitle"/>
          </p:nvPr>
        </p:nvSpPr>
        <p:spPr>
          <a:xfrm>
            <a:off x="1270000" y="303559"/>
            <a:ext cx="10464800" cy="1017241"/>
          </a:xfrm>
          <a:prstGeom prst="rect">
            <a:avLst/>
          </a:prstGeom>
        </p:spPr>
        <p:txBody>
          <a:bodyPr/>
          <a:lstStyle>
            <a:lvl1pPr defTabSz="432308">
              <a:defRPr sz="5920"/>
            </a:lvl1pPr>
          </a:lstStyle>
          <a:p>
            <a:r>
              <a:t>TFLite</a:t>
            </a:r>
          </a:p>
        </p:txBody>
      </p:sp>
      <p:sp>
        <p:nvSpPr>
          <p:cNvPr id="209" name="Model’s Protobuf + Checkpoint to TFLite: Use existing TensorFlow API’s (toco scripts) to convert saved model files i.e. protobuf and checkpoint files to a TFLite model.…"/>
          <p:cNvSpPr txBox="1">
            <a:spLocks noGrp="1"/>
          </p:cNvSpPr>
          <p:nvPr>
            <p:ph type="subTitle" sz="half" idx="1"/>
          </p:nvPr>
        </p:nvSpPr>
        <p:spPr>
          <a:xfrm>
            <a:off x="279003" y="1833959"/>
            <a:ext cx="5503863" cy="7443838"/>
          </a:xfrm>
          <a:prstGeom prst="rect">
            <a:avLst/>
          </a:prstGeom>
        </p:spPr>
        <p:txBody>
          <a:bodyPr/>
          <a:lstStyle/>
          <a:p>
            <a:pPr marL="503674" indent="-503674" algn="just" defTabSz="572516">
              <a:buSzPct val="145000"/>
              <a:buChar char="•"/>
              <a:defRPr sz="2450"/>
            </a:pPr>
            <a:r>
              <a:rPr b="1"/>
              <a:t>Model’s Protobuf + Checkpoint to TFLite: </a:t>
            </a:r>
            <a:r>
              <a:t>Use existing TensorFlow API’s (toco scripts) to convert saved model files i.e. protobuf and checkpoint files to a TFLite model.</a:t>
            </a:r>
          </a:p>
          <a:p>
            <a:pPr marL="503674" indent="-503674" algn="just" defTabSz="572516">
              <a:buSzPct val="145000"/>
              <a:buChar char="•"/>
              <a:defRPr sz="2450"/>
            </a:pPr>
            <a:endParaRPr/>
          </a:p>
          <a:p>
            <a:pPr marL="503674" indent="-503674" algn="just" defTabSz="572516">
              <a:buSzPct val="145000"/>
              <a:buChar char="•"/>
              <a:defRPr sz="2450"/>
            </a:pPr>
            <a:r>
              <a:rPr b="1"/>
              <a:t>TFLite</a:t>
            </a:r>
            <a:r>
              <a:t> is a model file that contains the structure of the model as well as the weights and biases.</a:t>
            </a:r>
          </a:p>
          <a:p>
            <a:pPr marL="503674" indent="-503674" algn="just" defTabSz="572516">
              <a:buSzPct val="145000"/>
              <a:buChar char="•"/>
              <a:defRPr sz="2450"/>
            </a:pPr>
            <a:endParaRPr/>
          </a:p>
          <a:p>
            <a:pPr marL="503674" indent="-503674" algn="just" defTabSz="572516">
              <a:buSzPct val="145000"/>
              <a:buChar char="•"/>
              <a:defRPr sz="2450"/>
            </a:pPr>
            <a:r>
              <a:t>To run a TFLite model on Android, just deploy the model in an app and it’ll make use of Android’s ANN API to optimize the performance of the model.</a:t>
            </a:r>
          </a:p>
          <a:p>
            <a:pPr marL="503674" indent="-503674" algn="just" defTabSz="572516">
              <a:buSzPct val="145000"/>
              <a:buChar char="•"/>
              <a:defRPr sz="2450"/>
            </a:pPr>
            <a:endParaRPr/>
          </a:p>
          <a:p>
            <a:pPr marL="503674" indent="-503674" algn="just" defTabSz="572516">
              <a:buSzPct val="145000"/>
              <a:buChar char="•"/>
              <a:defRPr sz="2450"/>
            </a:pPr>
            <a:r>
              <a:t>For iOS, TFLite models use MPS to improve the performance of the model inference.</a:t>
            </a:r>
          </a:p>
        </p:txBody>
      </p:sp>
      <p:pic>
        <p:nvPicPr>
          <p:cNvPr id="210" name="Image" descr="Image"/>
          <p:cNvPicPr>
            <a:picLocks/>
          </p:cNvPicPr>
          <p:nvPr/>
        </p:nvPicPr>
        <p:blipFill>
          <a:blip r:embed="rId2">
            <a:extLst/>
          </a:blip>
          <a:stretch>
            <a:fillRect/>
          </a:stretch>
        </p:blipFill>
        <p:spPr>
          <a:xfrm>
            <a:off x="5999510" y="1813669"/>
            <a:ext cx="6769596" cy="7484418"/>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aved ML Model to TFLite Format"/>
          <p:cNvSpPr txBox="1">
            <a:spLocks noGrp="1"/>
          </p:cNvSpPr>
          <p:nvPr>
            <p:ph type="ctrTitle"/>
          </p:nvPr>
        </p:nvSpPr>
        <p:spPr>
          <a:xfrm>
            <a:off x="1270000" y="215900"/>
            <a:ext cx="10464800" cy="812304"/>
          </a:xfrm>
          <a:prstGeom prst="rect">
            <a:avLst/>
          </a:prstGeom>
        </p:spPr>
        <p:txBody>
          <a:bodyPr/>
          <a:lstStyle>
            <a:lvl1pPr defTabSz="344677">
              <a:defRPr sz="4719"/>
            </a:lvl1pPr>
          </a:lstStyle>
          <a:p>
            <a:r>
              <a:t>Saved ML Model to TFLite Format</a:t>
            </a:r>
          </a:p>
        </p:txBody>
      </p:sp>
      <p:pic>
        <p:nvPicPr>
          <p:cNvPr id="213" name="Image" descr="Image"/>
          <p:cNvPicPr>
            <a:picLocks/>
          </p:cNvPicPr>
          <p:nvPr/>
        </p:nvPicPr>
        <p:blipFill>
          <a:blip r:embed="rId2">
            <a:extLst/>
          </a:blip>
          <a:stretch>
            <a:fillRect/>
          </a:stretch>
        </p:blipFill>
        <p:spPr>
          <a:xfrm>
            <a:off x="326727" y="2136775"/>
            <a:ext cx="7517210" cy="5942410"/>
          </a:xfrm>
          <a:prstGeom prst="rect">
            <a:avLst/>
          </a:prstGeom>
          <a:ln w="12700">
            <a:miter lim="400000"/>
          </a:ln>
        </p:spPr>
      </p:pic>
      <p:pic>
        <p:nvPicPr>
          <p:cNvPr id="214" name="Image" descr="Image"/>
          <p:cNvPicPr>
            <a:picLocks/>
          </p:cNvPicPr>
          <p:nvPr/>
        </p:nvPicPr>
        <p:blipFill>
          <a:blip r:embed="rId3">
            <a:extLst/>
          </a:blip>
          <a:stretch>
            <a:fillRect/>
          </a:stretch>
        </p:blipFill>
        <p:spPr>
          <a:xfrm>
            <a:off x="7893050" y="2140842"/>
            <a:ext cx="4814491" cy="5934275"/>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Using TFLite API"/>
          <p:cNvSpPr txBox="1">
            <a:spLocks noGrp="1"/>
          </p:cNvSpPr>
          <p:nvPr>
            <p:ph type="ctrTitle"/>
          </p:nvPr>
        </p:nvSpPr>
        <p:spPr>
          <a:xfrm>
            <a:off x="1270000" y="254000"/>
            <a:ext cx="10464800" cy="1130300"/>
          </a:xfrm>
          <a:prstGeom prst="rect">
            <a:avLst/>
          </a:prstGeom>
        </p:spPr>
        <p:txBody>
          <a:bodyPr/>
          <a:lstStyle>
            <a:lvl1pPr defTabSz="484886">
              <a:defRPr sz="6640"/>
            </a:lvl1pPr>
          </a:lstStyle>
          <a:p>
            <a:r>
              <a:t>Using TFLite API</a:t>
            </a:r>
          </a:p>
        </p:txBody>
      </p:sp>
      <p:pic>
        <p:nvPicPr>
          <p:cNvPr id="217" name="Screen Shot 2019-01-27 at 3.33.14 PM.png" descr="Screen Shot 2019-01-27 at 3.33.14 PM.png"/>
          <p:cNvPicPr>
            <a:picLocks/>
          </p:cNvPicPr>
          <p:nvPr/>
        </p:nvPicPr>
        <p:blipFill>
          <a:blip r:embed="rId2">
            <a:extLst/>
          </a:blip>
          <a:stretch>
            <a:fillRect/>
          </a:stretch>
        </p:blipFill>
        <p:spPr>
          <a:xfrm>
            <a:off x="1225996" y="2730500"/>
            <a:ext cx="10011867" cy="2463800"/>
          </a:xfrm>
          <a:prstGeom prst="rect">
            <a:avLst/>
          </a:prstGeom>
          <a:ln w="12700">
            <a:miter lim="400000"/>
          </a:ln>
        </p:spPr>
      </p:pic>
      <p:pic>
        <p:nvPicPr>
          <p:cNvPr id="218" name="Screen Shot 2019-01-27 at 3.33.25 PM.png" descr="Screen Shot 2019-01-27 at 3.33.25 PM.png"/>
          <p:cNvPicPr>
            <a:picLocks/>
          </p:cNvPicPr>
          <p:nvPr/>
        </p:nvPicPr>
        <p:blipFill>
          <a:blip r:embed="rId3">
            <a:extLst/>
          </a:blip>
          <a:stretch>
            <a:fillRect/>
          </a:stretch>
        </p:blipFill>
        <p:spPr>
          <a:xfrm>
            <a:off x="1244600" y="6254353"/>
            <a:ext cx="9974660" cy="2685356"/>
          </a:xfrm>
          <a:prstGeom prst="rect">
            <a:avLst/>
          </a:prstGeom>
          <a:ln w="12700">
            <a:miter lim="400000"/>
          </a:ln>
        </p:spPr>
      </p:pic>
      <p:sp>
        <p:nvSpPr>
          <p:cNvPr id="219" name="Freeze Graph using saved model [Protobuf + Checkpoint] :"/>
          <p:cNvSpPr txBox="1"/>
          <p:nvPr/>
        </p:nvSpPr>
        <p:spPr>
          <a:xfrm>
            <a:off x="1247597" y="2118970"/>
            <a:ext cx="8617306"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Freeze Graph using saved model [Protobuf + Checkpoint] :</a:t>
            </a:r>
          </a:p>
        </p:txBody>
      </p:sp>
      <p:sp>
        <p:nvSpPr>
          <p:cNvPr id="220" name="Convert Frozen Graph to TFLite Model :"/>
          <p:cNvSpPr txBox="1"/>
          <p:nvPr/>
        </p:nvSpPr>
        <p:spPr>
          <a:xfrm>
            <a:off x="1259636" y="5738470"/>
            <a:ext cx="5850028"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Convert Frozen Graph to TFLite Model :</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FLite Features"/>
          <p:cNvSpPr txBox="1">
            <a:spLocks noGrp="1"/>
          </p:cNvSpPr>
          <p:nvPr>
            <p:ph type="ctrTitle"/>
          </p:nvPr>
        </p:nvSpPr>
        <p:spPr>
          <a:xfrm>
            <a:off x="1270000" y="316110"/>
            <a:ext cx="10464800" cy="966590"/>
          </a:xfrm>
          <a:prstGeom prst="rect">
            <a:avLst/>
          </a:prstGeom>
        </p:spPr>
        <p:txBody>
          <a:bodyPr/>
          <a:lstStyle>
            <a:lvl1pPr defTabSz="414781">
              <a:defRPr sz="5680"/>
            </a:lvl1pPr>
          </a:lstStyle>
          <a:p>
            <a:r>
              <a:t>TFLite Features</a:t>
            </a:r>
          </a:p>
        </p:txBody>
      </p:sp>
      <p:sp>
        <p:nvSpPr>
          <p:cNvPr id="223" name="TFLite Models: Smaller, faster and require minimal dependencies to run on an Android or an iOS device.…"/>
          <p:cNvSpPr txBox="1">
            <a:spLocks noGrp="1"/>
          </p:cNvSpPr>
          <p:nvPr>
            <p:ph type="subTitle" idx="1"/>
          </p:nvPr>
        </p:nvSpPr>
        <p:spPr>
          <a:xfrm>
            <a:off x="444500" y="2098749"/>
            <a:ext cx="12115800" cy="5556102"/>
          </a:xfrm>
          <a:prstGeom prst="rect">
            <a:avLst/>
          </a:prstGeom>
        </p:spPr>
        <p:txBody>
          <a:bodyPr/>
          <a:lstStyle/>
          <a:p>
            <a:pPr marL="513953" indent="-513953" algn="just">
              <a:buSzPct val="145000"/>
              <a:buChar char="•"/>
              <a:defRPr sz="2500"/>
            </a:pPr>
            <a:r>
              <a:rPr b="1"/>
              <a:t>TFLite Models:</a:t>
            </a:r>
            <a:r>
              <a:t> Smaller, faster and require minimal dependencies to run on an Android or an iOS device.</a:t>
            </a:r>
          </a:p>
          <a:p>
            <a:pPr marL="513953" indent="-513953" algn="just">
              <a:buSzPct val="145000"/>
              <a:buChar char="•"/>
              <a:defRPr sz="2500"/>
            </a:pPr>
            <a:endParaRPr/>
          </a:p>
          <a:p>
            <a:pPr marL="513953" indent="-513953" algn="just">
              <a:buSzPct val="145000"/>
              <a:buChar char="•"/>
              <a:defRPr sz="2500"/>
            </a:pPr>
            <a:r>
              <a:rPr b="1"/>
              <a:t>Low Memory Constraint: </a:t>
            </a:r>
            <a:r>
              <a:t>Requires around 75 KB of memory for the core interpreter, around 400 KB when combined with the supported operations.</a:t>
            </a:r>
          </a:p>
          <a:p>
            <a:pPr marL="513953" indent="-513953" algn="just">
              <a:buSzPct val="145000"/>
              <a:buChar char="•"/>
              <a:defRPr sz="2500"/>
            </a:pPr>
            <a:endParaRPr/>
          </a:p>
          <a:p>
            <a:pPr marL="513953" indent="-513953" algn="just">
              <a:buSzPct val="145000"/>
              <a:buChar char="•"/>
              <a:defRPr sz="2500"/>
            </a:pPr>
            <a:r>
              <a:t>TFLite takes advantage of hardware acceleration for faster inference. It makes use of Flat buffers that reduces the code footprint, memory usage, CPU cycles required for serialization and deserialization thereby improving the app startup time.</a:t>
            </a:r>
          </a:p>
          <a:p>
            <a:pPr marL="513953" indent="-513953" algn="just">
              <a:buSzPct val="145000"/>
              <a:buChar char="•"/>
              <a:defRPr sz="2500"/>
            </a:pPr>
            <a:endParaRPr/>
          </a:p>
          <a:p>
            <a:pPr marL="513953" indent="-513953" algn="just">
              <a:buSzPct val="145000"/>
              <a:buChar char="•"/>
              <a:defRPr sz="2500"/>
            </a:pPr>
            <a:r>
              <a:t>TFLite’s Interpreter uses static memory and static execution plan thereby reducing the load time.</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FLite Benchmark for  Inception V3"/>
          <p:cNvSpPr txBox="1">
            <a:spLocks noGrp="1"/>
          </p:cNvSpPr>
          <p:nvPr>
            <p:ph type="ctrTitle"/>
          </p:nvPr>
        </p:nvSpPr>
        <p:spPr>
          <a:xfrm>
            <a:off x="1270000" y="276274"/>
            <a:ext cx="10464800" cy="752426"/>
          </a:xfrm>
          <a:prstGeom prst="rect">
            <a:avLst/>
          </a:prstGeom>
        </p:spPr>
        <p:txBody>
          <a:bodyPr/>
          <a:lstStyle>
            <a:lvl1pPr defTabSz="315468">
              <a:defRPr sz="4320"/>
            </a:lvl1pPr>
          </a:lstStyle>
          <a:p>
            <a:r>
              <a:t>TFLite Benchmark for  Inception V3</a:t>
            </a:r>
          </a:p>
        </p:txBody>
      </p:sp>
      <p:pic>
        <p:nvPicPr>
          <p:cNvPr id="226" name="Screen Shot 2019-01-27 at 4.28.45 PM.png" descr="Screen Shot 2019-01-27 at 4.28.45 PM.png"/>
          <p:cNvPicPr>
            <a:picLocks/>
          </p:cNvPicPr>
          <p:nvPr/>
        </p:nvPicPr>
        <p:blipFill>
          <a:blip r:embed="rId2">
            <a:extLst/>
          </a:blip>
          <a:stretch>
            <a:fillRect/>
          </a:stretch>
        </p:blipFill>
        <p:spPr>
          <a:xfrm>
            <a:off x="-25400" y="1157015"/>
            <a:ext cx="13004800" cy="8722964"/>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affe2"/>
          <p:cNvSpPr txBox="1">
            <a:spLocks noGrp="1"/>
          </p:cNvSpPr>
          <p:nvPr>
            <p:ph type="ctrTitle"/>
          </p:nvPr>
        </p:nvSpPr>
        <p:spPr>
          <a:xfrm>
            <a:off x="1270000" y="367754"/>
            <a:ext cx="10464800" cy="991146"/>
          </a:xfrm>
          <a:prstGeom prst="rect">
            <a:avLst/>
          </a:prstGeom>
        </p:spPr>
        <p:txBody>
          <a:bodyPr/>
          <a:lstStyle>
            <a:lvl1pPr defTabSz="420624">
              <a:defRPr sz="5760"/>
            </a:lvl1pPr>
          </a:lstStyle>
          <a:p>
            <a:r>
              <a:t>Caffe2</a:t>
            </a:r>
          </a:p>
        </p:txBody>
      </p:sp>
      <p:sp>
        <p:nvSpPr>
          <p:cNvPr id="229" name="Caffe2: Deep Learning framework built by Facebook.…"/>
          <p:cNvSpPr txBox="1">
            <a:spLocks noGrp="1"/>
          </p:cNvSpPr>
          <p:nvPr>
            <p:ph type="subTitle" idx="1"/>
          </p:nvPr>
        </p:nvSpPr>
        <p:spPr>
          <a:xfrm>
            <a:off x="800348" y="1765300"/>
            <a:ext cx="11642577" cy="6713637"/>
          </a:xfrm>
          <a:prstGeom prst="rect">
            <a:avLst/>
          </a:prstGeom>
        </p:spPr>
        <p:txBody>
          <a:bodyPr/>
          <a:lstStyle/>
          <a:p>
            <a:pPr marL="513953" indent="-513953" algn="just">
              <a:buSzPct val="145000"/>
              <a:buChar char="•"/>
              <a:defRPr sz="2500"/>
            </a:pPr>
            <a:r>
              <a:t>Caffe2: Deep Learning framework built by Facebook.</a:t>
            </a:r>
          </a:p>
          <a:p>
            <a:pPr marL="513953" indent="-513953" algn="just">
              <a:buSzPct val="145000"/>
              <a:buChar char="•"/>
              <a:defRPr sz="2500"/>
            </a:pPr>
            <a:endParaRPr/>
          </a:p>
          <a:p>
            <a:pPr marL="513953" indent="-513953" algn="just">
              <a:buSzPct val="145000"/>
              <a:buChar char="•"/>
              <a:defRPr sz="2500"/>
            </a:pPr>
            <a:r>
              <a:t>This framework is built for speed as it has built-in optimizations for different hardware architectures like:</a:t>
            </a:r>
          </a:p>
          <a:p>
            <a:pPr marL="513953" indent="-513953" algn="just">
              <a:buSzPct val="145000"/>
              <a:buChar char="•"/>
              <a:defRPr sz="2500"/>
            </a:pPr>
            <a:endParaRPr/>
          </a:p>
          <a:p>
            <a:pPr marL="1131093" lvl="1" indent="-496093" algn="just">
              <a:buSzPct val="100000"/>
              <a:buAutoNum type="arabicPeriod"/>
              <a:defRPr sz="2500"/>
            </a:pPr>
            <a:r>
              <a:t>For ARM based CPU, it makes use of NEON Kernels and NNpack which are acceleration packages for running neural networks on multi-core CPU.</a:t>
            </a:r>
          </a:p>
          <a:p>
            <a:pPr marL="1131093" lvl="1" indent="-496093" algn="just">
              <a:buSzPct val="100000"/>
              <a:buAutoNum type="arabicPeriod"/>
              <a:defRPr sz="2500"/>
            </a:pPr>
            <a:r>
              <a:t>For iOS devices, it makes use of MPSGraph and Metal libraries to speed up performance on the GPU.</a:t>
            </a:r>
          </a:p>
          <a:p>
            <a:pPr marL="1131093" lvl="1" indent="-496093" algn="just">
              <a:buSzPct val="100000"/>
              <a:buAutoNum type="arabicPeriod"/>
              <a:defRPr sz="2500"/>
            </a:pPr>
            <a:r>
              <a:t>For Android devices, it makes use of Qualcomm Snapdragon Neural Processing SDK that manages efficient running of machine learning models on CPU, GPU and DSP.</a:t>
            </a:r>
          </a:p>
          <a:p>
            <a:pPr marL="347265" indent="-347265" algn="just">
              <a:buSzPct val="145000"/>
              <a:buChar char="•"/>
              <a:defRPr sz="2500"/>
            </a:pPr>
            <a:endParaRPr/>
          </a:p>
          <a:p>
            <a:pPr marL="347265" indent="-347265" algn="just">
              <a:buSzPct val="145000"/>
              <a:buChar char="•"/>
              <a:defRPr sz="2500"/>
            </a:pPr>
            <a:r>
              <a:t>It also supports the models in ONNX format as that allows interoperability between Caffe2 and PyTorch as well as other frameworks like TensorFlow, Keras etc.</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hanges in Mobile Phone SoC Market over Years"/>
          <p:cNvSpPr txBox="1">
            <a:spLocks noGrp="1"/>
          </p:cNvSpPr>
          <p:nvPr>
            <p:ph type="title"/>
          </p:nvPr>
        </p:nvSpPr>
        <p:spPr>
          <a:xfrm>
            <a:off x="288739" y="254000"/>
            <a:ext cx="12289042" cy="2159000"/>
          </a:xfrm>
          <a:prstGeom prst="rect">
            <a:avLst/>
          </a:prstGeom>
        </p:spPr>
        <p:txBody>
          <a:bodyPr/>
          <a:lstStyle>
            <a:lvl1pPr defTabSz="484886">
              <a:defRPr sz="6640"/>
            </a:lvl1pPr>
          </a:lstStyle>
          <a:p>
            <a:r>
              <a:t>Changes in Mobile Phone SoC Market over Years</a:t>
            </a:r>
          </a:p>
        </p:txBody>
      </p:sp>
      <p:sp>
        <p:nvSpPr>
          <p:cNvPr id="125" name="CPU: Performs hundreds of thousands of calculations per second.…"/>
          <p:cNvSpPr txBox="1">
            <a:spLocks noGrp="1"/>
          </p:cNvSpPr>
          <p:nvPr>
            <p:ph type="body" idx="1"/>
          </p:nvPr>
        </p:nvSpPr>
        <p:spPr>
          <a:prstGeom prst="rect">
            <a:avLst/>
          </a:prstGeom>
        </p:spPr>
        <p:txBody>
          <a:bodyPr/>
          <a:lstStyle/>
          <a:p>
            <a:pPr marL="444499" indent="-444499" algn="just">
              <a:defRPr sz="2400"/>
            </a:pPr>
            <a:r>
              <a:rPr b="1"/>
              <a:t>CPU: </a:t>
            </a:r>
            <a:r>
              <a:t>Performs hundreds of thousands of calculations per second. </a:t>
            </a:r>
          </a:p>
          <a:p>
            <a:pPr marL="444499" indent="-444499" algn="just">
              <a:defRPr sz="2400"/>
            </a:pPr>
            <a:r>
              <a:rPr b="1"/>
              <a:t>GPU: </a:t>
            </a:r>
            <a:r>
              <a:t>Uses multi-threading for doing multiple things in parallel, more speedup for specialized operations.</a:t>
            </a:r>
          </a:p>
          <a:p>
            <a:pPr marL="444499" indent="-444499" algn="just">
              <a:defRPr sz="2400"/>
            </a:pPr>
            <a:r>
              <a:rPr b="1"/>
              <a:t>AI Processors: </a:t>
            </a:r>
            <a:r>
              <a:t>New SoC in the market. Specialized for running Neural Networks, faster at that than most GPU’s.</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ools to deploy ML Models on iOS"/>
          <p:cNvSpPr txBox="1">
            <a:spLocks noGrp="1"/>
          </p:cNvSpPr>
          <p:nvPr>
            <p:ph type="ctrTitle"/>
          </p:nvPr>
        </p:nvSpPr>
        <p:spPr>
          <a:xfrm>
            <a:off x="388739" y="250973"/>
            <a:ext cx="12532122" cy="993627"/>
          </a:xfrm>
          <a:prstGeom prst="rect">
            <a:avLst/>
          </a:prstGeom>
        </p:spPr>
        <p:txBody>
          <a:bodyPr/>
          <a:lstStyle>
            <a:lvl1pPr defTabSz="420624">
              <a:defRPr sz="5760"/>
            </a:lvl1pPr>
          </a:lstStyle>
          <a:p>
            <a:r>
              <a:t>Tools to deploy ML Models on iOS</a:t>
            </a:r>
          </a:p>
        </p:txBody>
      </p:sp>
      <p:sp>
        <p:nvSpPr>
          <p:cNvPr id="232" name="Microsoft Custom Vision API…"/>
          <p:cNvSpPr txBox="1">
            <a:spLocks noGrp="1"/>
          </p:cNvSpPr>
          <p:nvPr>
            <p:ph type="subTitle" sz="quarter" idx="1"/>
          </p:nvPr>
        </p:nvSpPr>
        <p:spPr>
          <a:xfrm>
            <a:off x="636190" y="1841500"/>
            <a:ext cx="6279308" cy="2851498"/>
          </a:xfrm>
          <a:prstGeom prst="rect">
            <a:avLst/>
          </a:prstGeom>
        </p:spPr>
        <p:txBody>
          <a:bodyPr/>
          <a:lstStyle/>
          <a:p>
            <a:pPr marL="347265" indent="-347265" algn="l">
              <a:buSzPct val="145000"/>
              <a:buChar char="•"/>
              <a:defRPr sz="2500" b="1"/>
            </a:pPr>
            <a:r>
              <a:t>Microsoft Custom Vision API  </a:t>
            </a:r>
          </a:p>
          <a:p>
            <a:pPr marL="513953" indent="-513953" algn="l">
              <a:buSzPct val="145000"/>
              <a:buChar char="•"/>
              <a:defRPr sz="2500" b="1"/>
            </a:pPr>
            <a:endParaRPr/>
          </a:p>
          <a:p>
            <a:pPr marL="513953" indent="-513953" algn="l">
              <a:buSzPct val="145000"/>
              <a:buChar char="•"/>
              <a:defRPr sz="2500" b="1"/>
            </a:pPr>
            <a:r>
              <a:t>Turi Create</a:t>
            </a:r>
          </a:p>
          <a:p>
            <a:pPr marL="513953" indent="-513953" algn="l">
              <a:buSzPct val="145000"/>
              <a:buChar char="•"/>
              <a:defRPr sz="2500" b="1"/>
            </a:pPr>
            <a:endParaRPr/>
          </a:p>
          <a:p>
            <a:pPr marL="513953" indent="-513953" algn="l">
              <a:buSzPct val="145000"/>
              <a:buChar char="•"/>
              <a:defRPr sz="2500" b="1"/>
            </a:pPr>
            <a:r>
              <a:t>CreateML</a:t>
            </a:r>
          </a:p>
          <a:p>
            <a:pPr marL="513953" indent="-513953" algn="l">
              <a:buSzPct val="145000"/>
              <a:buChar char="•"/>
              <a:defRPr sz="2500" b="1"/>
            </a:pPr>
            <a:endParaRPr/>
          </a:p>
          <a:p>
            <a:pPr marL="513953" indent="-513953" algn="l">
              <a:buSzPct val="145000"/>
              <a:buChar char="•"/>
              <a:defRPr sz="2500" b="1"/>
            </a:pPr>
            <a:r>
              <a:t>Coremltools</a:t>
            </a:r>
          </a:p>
        </p:txBody>
      </p:sp>
      <p:pic>
        <p:nvPicPr>
          <p:cNvPr id="233" name="Screen Shot 2019-01-27 at 11.48.19 AM.png" descr="Screen Shot 2019-01-27 at 11.48.19 AM.png"/>
          <p:cNvPicPr>
            <a:picLocks/>
          </p:cNvPicPr>
          <p:nvPr/>
        </p:nvPicPr>
        <p:blipFill>
          <a:blip r:embed="rId2">
            <a:extLst/>
          </a:blip>
          <a:stretch>
            <a:fillRect/>
          </a:stretch>
        </p:blipFill>
        <p:spPr>
          <a:xfrm>
            <a:off x="279400" y="5584428"/>
            <a:ext cx="12446000" cy="3974736"/>
          </a:xfrm>
          <a:prstGeom prst="rect">
            <a:avLst/>
          </a:prstGeom>
          <a:ln w="12700">
            <a:miter lim="400000"/>
          </a:ln>
        </p:spPr>
      </p:pic>
      <p:sp>
        <p:nvSpPr>
          <p:cNvPr id="234" name="TF-CoreML…"/>
          <p:cNvSpPr txBox="1"/>
          <p:nvPr/>
        </p:nvSpPr>
        <p:spPr>
          <a:xfrm>
            <a:off x="7100937" y="1830585"/>
            <a:ext cx="5494487" cy="31019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513953" indent="-513953" algn="l">
              <a:buSzPct val="145000"/>
              <a:buChar char="•"/>
              <a:defRPr sz="2500"/>
            </a:pPr>
            <a:r>
              <a:t>TF-CoreML</a:t>
            </a:r>
          </a:p>
          <a:p>
            <a:pPr marL="513953" indent="-513953" algn="l">
              <a:buSzPct val="145000"/>
              <a:buChar char="•"/>
              <a:defRPr sz="2500"/>
            </a:pPr>
            <a:endParaRPr/>
          </a:p>
          <a:p>
            <a:pPr marL="513953" indent="-513953" algn="l">
              <a:buSzPct val="145000"/>
              <a:buChar char="•"/>
              <a:defRPr sz="2500"/>
            </a:pPr>
            <a:r>
              <a:t>ONNX-CoreML</a:t>
            </a:r>
          </a:p>
          <a:p>
            <a:pPr marL="513953" indent="-513953" algn="l">
              <a:buSzPct val="145000"/>
              <a:buChar char="•"/>
              <a:defRPr sz="2500"/>
            </a:pPr>
            <a:endParaRPr/>
          </a:p>
          <a:p>
            <a:pPr marL="513953" indent="-513953" algn="l">
              <a:buSzPct val="145000"/>
              <a:buChar char="•"/>
              <a:defRPr sz="2500"/>
            </a:pPr>
            <a:r>
              <a:t>ML Kit</a:t>
            </a:r>
          </a:p>
          <a:p>
            <a:pPr algn="l">
              <a:defRPr sz="2500"/>
            </a:pPr>
            <a:endParaRPr/>
          </a:p>
          <a:p>
            <a:pPr marL="347265" indent="-347265" algn="l">
              <a:buSzPct val="145000"/>
              <a:buChar char="•"/>
              <a:defRPr sz="2500"/>
            </a:pPr>
            <a:r>
              <a:t>MMDNN</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Tools to deploy a ML Model on Android"/>
          <p:cNvSpPr txBox="1">
            <a:spLocks noGrp="1"/>
          </p:cNvSpPr>
          <p:nvPr>
            <p:ph type="ctrTitle"/>
          </p:nvPr>
        </p:nvSpPr>
        <p:spPr>
          <a:xfrm>
            <a:off x="273546" y="231030"/>
            <a:ext cx="12457708" cy="899270"/>
          </a:xfrm>
          <a:prstGeom prst="rect">
            <a:avLst/>
          </a:prstGeom>
        </p:spPr>
        <p:txBody>
          <a:bodyPr/>
          <a:lstStyle>
            <a:lvl1pPr defTabSz="385572">
              <a:defRPr sz="5280"/>
            </a:lvl1pPr>
          </a:lstStyle>
          <a:p>
            <a:r>
              <a:t>Tools to deploy a ML Model on Android</a:t>
            </a:r>
          </a:p>
        </p:txBody>
      </p:sp>
      <p:sp>
        <p:nvSpPr>
          <p:cNvPr id="237" name="Microsoft Custom Vision API…"/>
          <p:cNvSpPr txBox="1">
            <a:spLocks noGrp="1"/>
          </p:cNvSpPr>
          <p:nvPr>
            <p:ph type="subTitle" sz="half" idx="1"/>
          </p:nvPr>
        </p:nvSpPr>
        <p:spPr>
          <a:xfrm>
            <a:off x="736600" y="1789534"/>
            <a:ext cx="10464800" cy="2999532"/>
          </a:xfrm>
          <a:prstGeom prst="rect">
            <a:avLst/>
          </a:prstGeom>
        </p:spPr>
        <p:txBody>
          <a:bodyPr/>
          <a:lstStyle/>
          <a:p>
            <a:pPr marL="513953" indent="-513953" algn="l">
              <a:buSzPct val="145000"/>
              <a:buChar char="•"/>
              <a:defRPr sz="2500" b="1"/>
            </a:pPr>
            <a:r>
              <a:t>Microsoft Custom Vision API</a:t>
            </a:r>
          </a:p>
          <a:p>
            <a:pPr marL="513953" indent="-513953" algn="l">
              <a:buSzPct val="145000"/>
              <a:buChar char="•"/>
              <a:defRPr sz="2500" b="1"/>
            </a:pPr>
            <a:endParaRPr/>
          </a:p>
          <a:p>
            <a:pPr marL="513953" indent="-513953" algn="l">
              <a:buSzPct val="145000"/>
              <a:buChar char="•"/>
              <a:defRPr sz="2500" b="1"/>
            </a:pPr>
            <a:r>
              <a:t>TensorFlow TFLite Converter</a:t>
            </a:r>
          </a:p>
          <a:p>
            <a:pPr marL="513953" indent="-513953" algn="l">
              <a:buSzPct val="145000"/>
              <a:buChar char="•"/>
              <a:defRPr sz="2500" b="1"/>
            </a:pPr>
            <a:endParaRPr/>
          </a:p>
          <a:p>
            <a:pPr marL="513953" indent="-513953" algn="l">
              <a:buSzPct val="145000"/>
              <a:buChar char="•"/>
              <a:defRPr sz="2500" b="1"/>
            </a:pPr>
            <a:r>
              <a:t>ML Kit</a:t>
            </a:r>
          </a:p>
        </p:txBody>
      </p:sp>
      <p:pic>
        <p:nvPicPr>
          <p:cNvPr id="238" name="Image" descr="Image"/>
          <p:cNvPicPr>
            <a:picLocks/>
          </p:cNvPicPr>
          <p:nvPr/>
        </p:nvPicPr>
        <p:blipFill>
          <a:blip r:embed="rId2">
            <a:extLst/>
          </a:blip>
          <a:stretch>
            <a:fillRect/>
          </a:stretch>
        </p:blipFill>
        <p:spPr>
          <a:xfrm>
            <a:off x="116879" y="3996366"/>
            <a:ext cx="12771042" cy="5693602"/>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Applications of ML on Mobile Phones"/>
          <p:cNvSpPr txBox="1">
            <a:spLocks noGrp="1"/>
          </p:cNvSpPr>
          <p:nvPr>
            <p:ph type="ctrTitle"/>
          </p:nvPr>
        </p:nvSpPr>
        <p:spPr>
          <a:xfrm>
            <a:off x="1270000" y="264368"/>
            <a:ext cx="10464800" cy="954832"/>
          </a:xfrm>
          <a:prstGeom prst="rect">
            <a:avLst/>
          </a:prstGeom>
        </p:spPr>
        <p:txBody>
          <a:bodyPr/>
          <a:lstStyle>
            <a:lvl1pPr defTabSz="344677">
              <a:defRPr sz="4719"/>
            </a:lvl1pPr>
          </a:lstStyle>
          <a:p>
            <a:r>
              <a:t>Applications of ML on Mobile Phones</a:t>
            </a:r>
          </a:p>
        </p:txBody>
      </p:sp>
      <p:sp>
        <p:nvSpPr>
          <p:cNvPr id="241" name="Apple’s Face ID for unlocking the phone, authentication etc.…"/>
          <p:cNvSpPr txBox="1">
            <a:spLocks noGrp="1"/>
          </p:cNvSpPr>
          <p:nvPr>
            <p:ph type="subTitle" sz="half" idx="1"/>
          </p:nvPr>
        </p:nvSpPr>
        <p:spPr>
          <a:xfrm>
            <a:off x="292100" y="1905000"/>
            <a:ext cx="6847533" cy="7391400"/>
          </a:xfrm>
          <a:prstGeom prst="rect">
            <a:avLst/>
          </a:prstGeom>
        </p:spPr>
        <p:txBody>
          <a:bodyPr/>
          <a:lstStyle/>
          <a:p>
            <a:pPr marL="513953" indent="-513953" algn="l">
              <a:buSzPct val="145000"/>
              <a:buChar char="•"/>
              <a:defRPr sz="2500"/>
            </a:pPr>
            <a:r>
              <a:t>Apple’s Face ID for unlocking the phone, authentication etc.</a:t>
            </a:r>
          </a:p>
          <a:p>
            <a:pPr marL="513953" indent="-513953" algn="l">
              <a:buSzPct val="145000"/>
              <a:buChar char="•"/>
              <a:defRPr sz="2500"/>
            </a:pPr>
            <a:endParaRPr/>
          </a:p>
          <a:p>
            <a:pPr marL="513953" indent="-513953" algn="l">
              <a:buSzPct val="145000"/>
              <a:buChar char="•"/>
              <a:defRPr sz="2500"/>
            </a:pPr>
            <a:r>
              <a:t>Gmail and LinkedIn’s Smart Reply feature using LSTM on device.</a:t>
            </a:r>
          </a:p>
          <a:p>
            <a:pPr marL="513953" indent="-513953" algn="l">
              <a:buSzPct val="145000"/>
              <a:buChar char="•"/>
              <a:defRPr sz="2500"/>
            </a:pPr>
            <a:endParaRPr/>
          </a:p>
          <a:p>
            <a:pPr marL="513953" indent="-513953" algn="l">
              <a:buSzPct val="145000"/>
              <a:buChar char="•"/>
              <a:defRPr sz="2500"/>
            </a:pPr>
            <a:r>
              <a:t>Face Landmark detection for Facebook’s on-device Augmented Reality.</a:t>
            </a:r>
          </a:p>
          <a:p>
            <a:pPr marL="513953" indent="-513953" algn="l">
              <a:buSzPct val="145000"/>
              <a:buChar char="•"/>
              <a:defRPr sz="2500"/>
            </a:pPr>
            <a:endParaRPr/>
          </a:p>
          <a:p>
            <a:pPr marL="513953" indent="-513953" algn="l">
              <a:buSzPct val="145000"/>
              <a:buChar char="•"/>
              <a:defRPr sz="2500"/>
            </a:pPr>
            <a:r>
              <a:t>Google and Apple keyboard’s predictive text for messages, emails etc.</a:t>
            </a:r>
          </a:p>
          <a:p>
            <a:pPr marL="513953" indent="-513953" algn="l">
              <a:buSzPct val="145000"/>
              <a:buChar char="•"/>
              <a:defRPr sz="2500"/>
            </a:pPr>
            <a:endParaRPr/>
          </a:p>
          <a:p>
            <a:pPr marL="513953" indent="-513953" algn="l">
              <a:buSzPct val="145000"/>
              <a:buChar char="•"/>
              <a:defRPr sz="2500"/>
            </a:pPr>
            <a:r>
              <a:t>Activity Classification on Mobile Phones and Smart Watches.</a:t>
            </a:r>
          </a:p>
          <a:p>
            <a:pPr marL="513953" indent="-513953" algn="l">
              <a:buSzPct val="145000"/>
              <a:buChar char="•"/>
              <a:defRPr sz="2500"/>
            </a:pPr>
            <a:endParaRPr/>
          </a:p>
          <a:p>
            <a:pPr marL="513953" indent="-513953" algn="l">
              <a:buSzPct val="145000"/>
              <a:buChar char="•"/>
              <a:defRPr sz="2500"/>
            </a:pPr>
            <a:r>
              <a:t>Shazam for music discovery.</a:t>
            </a:r>
          </a:p>
          <a:p>
            <a:pPr marL="513953" indent="-513953" algn="l">
              <a:buSzPct val="145000"/>
              <a:buChar char="•"/>
              <a:defRPr sz="2500"/>
            </a:pPr>
            <a:endParaRPr/>
          </a:p>
          <a:p>
            <a:pPr marL="513953" indent="-513953" algn="l">
              <a:buSzPct val="145000"/>
              <a:buChar char="•"/>
              <a:defRPr sz="2500"/>
            </a:pPr>
            <a:r>
              <a:t>Image Segmentation with point clouds for Augmented Reality. ex. 6D.ai</a:t>
            </a:r>
          </a:p>
        </p:txBody>
      </p:sp>
      <p:pic>
        <p:nvPicPr>
          <p:cNvPr id="242" name="Image" descr="Image"/>
          <p:cNvPicPr>
            <a:picLocks/>
          </p:cNvPicPr>
          <p:nvPr/>
        </p:nvPicPr>
        <p:blipFill>
          <a:blip r:embed="rId2">
            <a:extLst/>
          </a:blip>
          <a:stretch>
            <a:fillRect/>
          </a:stretch>
        </p:blipFill>
        <p:spPr>
          <a:xfrm>
            <a:off x="7813693" y="1781503"/>
            <a:ext cx="5045057" cy="3015594"/>
          </a:xfrm>
          <a:prstGeom prst="rect">
            <a:avLst/>
          </a:prstGeom>
          <a:ln w="12700">
            <a:miter lim="400000"/>
          </a:ln>
        </p:spPr>
      </p:pic>
      <p:pic>
        <p:nvPicPr>
          <p:cNvPr id="243" name="Image" descr="Image"/>
          <p:cNvPicPr>
            <a:picLocks/>
          </p:cNvPicPr>
          <p:nvPr/>
        </p:nvPicPr>
        <p:blipFill>
          <a:blip r:embed="rId3">
            <a:extLst/>
          </a:blip>
          <a:stretch>
            <a:fillRect/>
          </a:stretch>
        </p:blipFill>
        <p:spPr>
          <a:xfrm>
            <a:off x="7822902" y="4995068"/>
            <a:ext cx="5026640" cy="3689302"/>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Hands-On"/>
          <p:cNvSpPr txBox="1">
            <a:spLocks noGrp="1"/>
          </p:cNvSpPr>
          <p:nvPr>
            <p:ph type="ctrTitle"/>
          </p:nvPr>
        </p:nvSpPr>
        <p:spPr>
          <a:xfrm>
            <a:off x="1270000" y="4302670"/>
            <a:ext cx="10464800" cy="1348830"/>
          </a:xfrm>
          <a:prstGeom prst="rect">
            <a:avLst/>
          </a:prstGeom>
        </p:spPr>
        <p:txBody>
          <a:bodyPr/>
          <a:lstStyle/>
          <a:p>
            <a:r>
              <a:t>Hands-On</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Questions ??"/>
          <p:cNvSpPr txBox="1">
            <a:spLocks noGrp="1"/>
          </p:cNvSpPr>
          <p:nvPr>
            <p:ph type="ctrTitle"/>
          </p:nvPr>
        </p:nvSpPr>
        <p:spPr>
          <a:xfrm>
            <a:off x="1270000" y="4156422"/>
            <a:ext cx="10464800" cy="1440756"/>
          </a:xfrm>
          <a:prstGeom prst="rect">
            <a:avLst/>
          </a:prstGeom>
        </p:spPr>
        <p:txBody>
          <a:bodyPr/>
          <a:lstStyle/>
          <a:p>
            <a:r>
              <a:t>Questions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he need for AI Processors"/>
          <p:cNvSpPr txBox="1">
            <a:spLocks noGrp="1"/>
          </p:cNvSpPr>
          <p:nvPr>
            <p:ph type="title"/>
          </p:nvPr>
        </p:nvSpPr>
        <p:spPr>
          <a:xfrm>
            <a:off x="952500" y="295870"/>
            <a:ext cx="11099800" cy="1278930"/>
          </a:xfrm>
          <a:prstGeom prst="rect">
            <a:avLst/>
          </a:prstGeom>
        </p:spPr>
        <p:txBody>
          <a:bodyPr/>
          <a:lstStyle>
            <a:lvl1pPr defTabSz="502412">
              <a:defRPr sz="6880"/>
            </a:lvl1pPr>
          </a:lstStyle>
          <a:p>
            <a:r>
              <a:t>The need for AI Processors</a:t>
            </a:r>
          </a:p>
        </p:txBody>
      </p:sp>
      <p:pic>
        <p:nvPicPr>
          <p:cNvPr id="128" name="Image" descr="Image"/>
          <p:cNvPicPr>
            <a:picLocks/>
          </p:cNvPicPr>
          <p:nvPr/>
        </p:nvPicPr>
        <p:blipFill>
          <a:blip r:embed="rId2">
            <a:extLst/>
          </a:blip>
          <a:stretch>
            <a:fillRect/>
          </a:stretch>
        </p:blipFill>
        <p:spPr>
          <a:xfrm>
            <a:off x="6982020" y="2639513"/>
            <a:ext cx="5715155" cy="4567329"/>
          </a:xfrm>
          <a:prstGeom prst="rect">
            <a:avLst/>
          </a:prstGeom>
          <a:ln w="12700">
            <a:miter lim="400000"/>
          </a:ln>
        </p:spPr>
      </p:pic>
      <p:sp>
        <p:nvSpPr>
          <p:cNvPr id="129" name="Image Source: https://www.androidauthority.com/smartphone-ai-processor-803019/"/>
          <p:cNvSpPr txBox="1"/>
          <p:nvPr/>
        </p:nvSpPr>
        <p:spPr>
          <a:xfrm>
            <a:off x="3517239" y="9241460"/>
            <a:ext cx="6224322"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Image Source: https://www.androidauthority.com/smartphone-ai-processor-803019/</a:t>
            </a:r>
          </a:p>
        </p:txBody>
      </p:sp>
      <p:sp>
        <p:nvSpPr>
          <p:cNvPr id="130" name="Increased efficiency in three main areas:…"/>
          <p:cNvSpPr txBox="1">
            <a:spLocks noGrp="1"/>
          </p:cNvSpPr>
          <p:nvPr>
            <p:ph type="body" sz="half" idx="1"/>
          </p:nvPr>
        </p:nvSpPr>
        <p:spPr>
          <a:xfrm>
            <a:off x="440233" y="2343125"/>
            <a:ext cx="6268517" cy="5067350"/>
          </a:xfrm>
          <a:prstGeom prst="rect">
            <a:avLst/>
          </a:prstGeom>
        </p:spPr>
        <p:txBody>
          <a:bodyPr/>
          <a:lstStyle/>
          <a:p>
            <a:pPr marL="0" indent="0" algn="just">
              <a:spcBef>
                <a:spcPts val="0"/>
              </a:spcBef>
              <a:buSzTx/>
              <a:buNone/>
              <a:defRPr sz="2400"/>
            </a:pPr>
            <a:endParaRPr/>
          </a:p>
          <a:p>
            <a:pPr marL="333375" indent="-333375" algn="just">
              <a:spcBef>
                <a:spcPts val="0"/>
              </a:spcBef>
              <a:defRPr sz="2400"/>
            </a:pPr>
            <a:r>
              <a:t>Increased efficiency in three main areas:</a:t>
            </a:r>
          </a:p>
          <a:p>
            <a:pPr marL="0" indent="0" algn="just">
              <a:spcBef>
                <a:spcPts val="0"/>
              </a:spcBef>
              <a:buSzTx/>
              <a:buNone/>
              <a:defRPr sz="2400"/>
            </a:pPr>
            <a:r>
              <a:t>    a) Size</a:t>
            </a:r>
          </a:p>
          <a:p>
            <a:pPr marL="0" indent="0" algn="just">
              <a:spcBef>
                <a:spcPts val="0"/>
              </a:spcBef>
              <a:buSzTx/>
              <a:buNone/>
              <a:defRPr sz="2400"/>
            </a:pPr>
            <a:r>
              <a:t>    b) Computation</a:t>
            </a:r>
          </a:p>
          <a:p>
            <a:pPr marL="0" indent="0" algn="just">
              <a:spcBef>
                <a:spcPts val="0"/>
              </a:spcBef>
              <a:buSzTx/>
              <a:buNone/>
              <a:defRPr sz="2400"/>
            </a:pPr>
            <a:r>
              <a:t>    c) Energy</a:t>
            </a:r>
          </a:p>
          <a:p>
            <a:pPr marL="333375" indent="-333375" algn="just">
              <a:spcBef>
                <a:spcPts val="0"/>
              </a:spcBef>
              <a:defRPr sz="2400"/>
            </a:pPr>
            <a:endParaRPr/>
          </a:p>
          <a:p>
            <a:pPr marL="333375" indent="-333375" algn="just">
              <a:spcBef>
                <a:spcPts val="0"/>
              </a:spcBef>
              <a:defRPr sz="2400"/>
            </a:pPr>
            <a:r>
              <a:t>Examples: Apple’s Bionic Neural Engine, Huawei HiSilicon Kirin 980 etc.</a:t>
            </a:r>
          </a:p>
          <a:p>
            <a:pPr marL="333375" indent="-333375" algn="just">
              <a:spcBef>
                <a:spcPts val="0"/>
              </a:spcBef>
              <a:defRPr sz="2400"/>
            </a:pPr>
            <a:endParaRPr/>
          </a:p>
          <a:p>
            <a:pPr marL="333375" indent="-333375" algn="just">
              <a:spcBef>
                <a:spcPts val="0"/>
              </a:spcBef>
              <a:defRPr sz="2400"/>
            </a:pPr>
            <a:r>
              <a:t>Specialized SDK’s: Google Neural Network API, Qualcomm Snapdragon Neural Processing Engine SDK etc.</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What does Machine Learning Inference on Mobile Phones Offer?"/>
          <p:cNvSpPr txBox="1">
            <a:spLocks noGrp="1"/>
          </p:cNvSpPr>
          <p:nvPr>
            <p:ph type="ctrTitle"/>
          </p:nvPr>
        </p:nvSpPr>
        <p:spPr>
          <a:xfrm>
            <a:off x="352325" y="634389"/>
            <a:ext cx="12300150" cy="1506866"/>
          </a:xfrm>
          <a:prstGeom prst="rect">
            <a:avLst/>
          </a:prstGeom>
        </p:spPr>
        <p:txBody>
          <a:bodyPr/>
          <a:lstStyle>
            <a:lvl1pPr defTabSz="338835">
              <a:defRPr sz="4640"/>
            </a:lvl1pPr>
          </a:lstStyle>
          <a:p>
            <a:r>
              <a:t>What does Machine Learning Inference on Mobile Phones Offer?</a:t>
            </a:r>
          </a:p>
        </p:txBody>
      </p:sp>
      <p:pic>
        <p:nvPicPr>
          <p:cNvPr id="133" name="Image" descr="Image"/>
          <p:cNvPicPr>
            <a:picLocks noChangeAspect="1"/>
          </p:cNvPicPr>
          <p:nvPr/>
        </p:nvPicPr>
        <p:blipFill>
          <a:blip r:embed="rId2">
            <a:extLst/>
          </a:blip>
          <a:stretch>
            <a:fillRect/>
          </a:stretch>
        </p:blipFill>
        <p:spPr>
          <a:xfrm>
            <a:off x="0" y="2438400"/>
            <a:ext cx="13004800" cy="7315200"/>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User Data Privacy"/>
          <p:cNvSpPr txBox="1">
            <a:spLocks noGrp="1"/>
          </p:cNvSpPr>
          <p:nvPr>
            <p:ph type="ctrTitle"/>
          </p:nvPr>
        </p:nvSpPr>
        <p:spPr>
          <a:xfrm>
            <a:off x="1270000" y="431800"/>
            <a:ext cx="10464800" cy="1130300"/>
          </a:xfrm>
          <a:prstGeom prst="rect">
            <a:avLst/>
          </a:prstGeom>
        </p:spPr>
        <p:txBody>
          <a:bodyPr/>
          <a:lstStyle>
            <a:lvl1pPr defTabSz="484886">
              <a:defRPr sz="6640"/>
            </a:lvl1pPr>
          </a:lstStyle>
          <a:p>
            <a:r>
              <a:t>User Data Privacy </a:t>
            </a:r>
          </a:p>
        </p:txBody>
      </p:sp>
      <p:sp>
        <p:nvSpPr>
          <p:cNvPr id="136" name="A hard job and a big onus lies upon the companies collecting the data.…"/>
          <p:cNvSpPr txBox="1">
            <a:spLocks noGrp="1"/>
          </p:cNvSpPr>
          <p:nvPr>
            <p:ph type="subTitle" sz="half" idx="1"/>
          </p:nvPr>
        </p:nvSpPr>
        <p:spPr>
          <a:xfrm>
            <a:off x="495300" y="2184400"/>
            <a:ext cx="6652866" cy="6648450"/>
          </a:xfrm>
          <a:prstGeom prst="rect">
            <a:avLst/>
          </a:prstGeom>
        </p:spPr>
        <p:txBody>
          <a:bodyPr/>
          <a:lstStyle/>
          <a:p>
            <a:pPr marL="503674" indent="-503674" algn="just" defTabSz="572516">
              <a:buSzPct val="145000"/>
              <a:buChar char="•"/>
              <a:defRPr sz="2352"/>
            </a:pPr>
            <a:r>
              <a:t>A hard job and a big onus lies upon the companies collecting the data.</a:t>
            </a:r>
          </a:p>
          <a:p>
            <a:pPr marL="503674" indent="-503674" algn="just" defTabSz="572516">
              <a:buSzPct val="145000"/>
              <a:buChar char="•"/>
              <a:defRPr sz="2352"/>
            </a:pPr>
            <a:endParaRPr/>
          </a:p>
          <a:p>
            <a:pPr marL="503674" indent="-503674" algn="just" defTabSz="572516">
              <a:buSzPct val="145000"/>
              <a:buChar char="•"/>
              <a:defRPr sz="2352"/>
            </a:pPr>
            <a:r>
              <a:t>Many instances available when privacy violations involve people who have been granted access to data. </a:t>
            </a:r>
          </a:p>
          <a:p>
            <a:pPr marL="503674" indent="-503674" algn="just" defTabSz="572516">
              <a:buSzPct val="145000"/>
              <a:buChar char="•"/>
              <a:defRPr sz="2352"/>
            </a:pPr>
            <a:endParaRPr/>
          </a:p>
          <a:p>
            <a:pPr marL="503674" indent="-503674" algn="just" defTabSz="572516">
              <a:buSzPct val="145000"/>
              <a:buChar char="•"/>
              <a:defRPr sz="2352"/>
            </a:pPr>
            <a:r>
              <a:t>Regulators across the world are approaching the data privacy concerns in different ways like the introduction of GDPR in EU, but is there something more that we can do?</a:t>
            </a:r>
          </a:p>
          <a:p>
            <a:pPr marL="503674" indent="-503674" algn="just" defTabSz="572516">
              <a:buSzPct val="145000"/>
              <a:buChar char="•"/>
              <a:defRPr sz="2352"/>
            </a:pPr>
            <a:endParaRPr/>
          </a:p>
          <a:p>
            <a:pPr marL="503674" indent="-503674" algn="just" defTabSz="572516">
              <a:buSzPct val="145000"/>
              <a:buChar char="•"/>
              <a:defRPr sz="2352"/>
            </a:pPr>
            <a:r>
              <a:t>Solution: Do as much processing as possible on the phone for ML applications. </a:t>
            </a:r>
          </a:p>
          <a:p>
            <a:pPr marL="503674" indent="-503674" algn="just" defTabSz="572516">
              <a:buSzPct val="145000"/>
              <a:buChar char="•"/>
              <a:defRPr sz="2352"/>
            </a:pPr>
            <a:endParaRPr/>
          </a:p>
          <a:p>
            <a:pPr marL="503674" indent="-503674" algn="just" defTabSz="572516">
              <a:buSzPct val="145000"/>
              <a:buChar char="•"/>
              <a:defRPr sz="2352"/>
            </a:pPr>
            <a:r>
              <a:t>This way user’s data never has to leave their mobile phone. </a:t>
            </a:r>
          </a:p>
        </p:txBody>
      </p:sp>
      <p:pic>
        <p:nvPicPr>
          <p:cNvPr id="137" name="Image" descr="Image"/>
          <p:cNvPicPr>
            <a:picLocks/>
          </p:cNvPicPr>
          <p:nvPr/>
        </p:nvPicPr>
        <p:blipFill>
          <a:blip r:embed="rId2">
            <a:extLst/>
          </a:blip>
          <a:stretch>
            <a:fillRect/>
          </a:stretch>
        </p:blipFill>
        <p:spPr>
          <a:xfrm>
            <a:off x="7352555" y="2273275"/>
            <a:ext cx="5449045" cy="3312666"/>
          </a:xfrm>
          <a:prstGeom prst="rect">
            <a:avLst/>
          </a:prstGeom>
          <a:ln w="12700">
            <a:miter lim="400000"/>
          </a:ln>
        </p:spPr>
      </p:pic>
      <p:pic>
        <p:nvPicPr>
          <p:cNvPr id="138" name="Image" descr="Image"/>
          <p:cNvPicPr>
            <a:picLocks/>
          </p:cNvPicPr>
          <p:nvPr/>
        </p:nvPicPr>
        <p:blipFill>
          <a:blip r:embed="rId3">
            <a:extLst/>
          </a:blip>
          <a:stretch>
            <a:fillRect/>
          </a:stretch>
        </p:blipFill>
        <p:spPr>
          <a:xfrm>
            <a:off x="7349281" y="5765204"/>
            <a:ext cx="5455594" cy="287714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No Extra Data Cost"/>
          <p:cNvSpPr txBox="1">
            <a:spLocks noGrp="1"/>
          </p:cNvSpPr>
          <p:nvPr>
            <p:ph type="ctrTitle"/>
          </p:nvPr>
        </p:nvSpPr>
        <p:spPr>
          <a:xfrm>
            <a:off x="1270000" y="307379"/>
            <a:ext cx="10464800" cy="1318221"/>
          </a:xfrm>
          <a:prstGeom prst="rect">
            <a:avLst/>
          </a:prstGeom>
        </p:spPr>
        <p:txBody>
          <a:bodyPr/>
          <a:lstStyle/>
          <a:p>
            <a:r>
              <a:t>No Extra Data Cost</a:t>
            </a:r>
          </a:p>
        </p:txBody>
      </p:sp>
      <p:sp>
        <p:nvSpPr>
          <p:cNvPr id="141" name="With every app solution on a mobile device there is an internet data cost associated with it.…"/>
          <p:cNvSpPr txBox="1">
            <a:spLocks noGrp="1"/>
          </p:cNvSpPr>
          <p:nvPr>
            <p:ph type="subTitle" sz="half" idx="1"/>
          </p:nvPr>
        </p:nvSpPr>
        <p:spPr>
          <a:xfrm>
            <a:off x="558800" y="2216150"/>
            <a:ext cx="12091641" cy="3880077"/>
          </a:xfrm>
          <a:prstGeom prst="rect">
            <a:avLst/>
          </a:prstGeom>
        </p:spPr>
        <p:txBody>
          <a:bodyPr/>
          <a:lstStyle/>
          <a:p>
            <a:pPr marL="513953" indent="-513953" algn="just">
              <a:buSzPct val="145000"/>
              <a:buChar char="•"/>
              <a:defRPr sz="2400"/>
            </a:pPr>
            <a:r>
              <a:t>With every app solution on a mobile device there is an internet data cost associated with it.</a:t>
            </a:r>
          </a:p>
          <a:p>
            <a:pPr marL="513953" indent="-513953" algn="just">
              <a:buSzPct val="145000"/>
              <a:buChar char="•"/>
              <a:defRPr sz="2400"/>
            </a:pPr>
            <a:endParaRPr/>
          </a:p>
          <a:p>
            <a:pPr marL="513953" indent="-513953" algn="just">
              <a:buSzPct val="145000"/>
              <a:buChar char="•"/>
              <a:defRPr sz="2400"/>
            </a:pPr>
            <a:r>
              <a:rPr b="1"/>
              <a:t>First Data Cost: </a:t>
            </a:r>
            <a:r>
              <a:t>To download the application, specially the big ones.</a:t>
            </a:r>
          </a:p>
          <a:p>
            <a:pPr marL="513953" indent="-513953" algn="just">
              <a:buSzPct val="145000"/>
              <a:buChar char="•"/>
              <a:defRPr sz="2400"/>
            </a:pPr>
            <a:endParaRPr/>
          </a:p>
          <a:p>
            <a:pPr marL="513953" indent="-513953" algn="just">
              <a:buSzPct val="145000"/>
              <a:buChar char="•"/>
              <a:defRPr sz="2400"/>
            </a:pPr>
            <a:r>
              <a:rPr b="1"/>
              <a:t>Second Data Cost: </a:t>
            </a:r>
            <a:r>
              <a:t>App to Cloud API communication in the cloud.</a:t>
            </a:r>
          </a:p>
          <a:p>
            <a:pPr marL="513953" indent="-513953" algn="just">
              <a:buSzPct val="145000"/>
              <a:buChar char="•"/>
              <a:defRPr sz="2400"/>
            </a:pPr>
            <a:endParaRPr/>
          </a:p>
          <a:p>
            <a:pPr marL="513953" indent="-513953" algn="just">
              <a:buSzPct val="145000"/>
              <a:buChar char="•"/>
              <a:defRPr sz="2400"/>
            </a:pPr>
            <a:r>
              <a:rPr b="1"/>
              <a:t>Third Data Cost: </a:t>
            </a:r>
            <a:r>
              <a:t>Continuous streaming of data or uploading bulk data to cloud for processing or storage.</a:t>
            </a:r>
          </a:p>
        </p:txBody>
      </p:sp>
      <p:pic>
        <p:nvPicPr>
          <p:cNvPr id="142" name="Image" descr="Image"/>
          <p:cNvPicPr>
            <a:picLocks/>
          </p:cNvPicPr>
          <p:nvPr/>
        </p:nvPicPr>
        <p:blipFill>
          <a:blip r:embed="rId2">
            <a:extLst/>
          </a:blip>
          <a:stretch>
            <a:fillRect/>
          </a:stretch>
        </p:blipFill>
        <p:spPr>
          <a:xfrm>
            <a:off x="2176501" y="6185666"/>
            <a:ext cx="7786242" cy="3397097"/>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No Server Maintenance Cost"/>
          <p:cNvSpPr txBox="1">
            <a:spLocks noGrp="1"/>
          </p:cNvSpPr>
          <p:nvPr>
            <p:ph type="ctrTitle"/>
          </p:nvPr>
        </p:nvSpPr>
        <p:spPr>
          <a:xfrm>
            <a:off x="870619" y="330200"/>
            <a:ext cx="11263562" cy="1130300"/>
          </a:xfrm>
          <a:prstGeom prst="rect">
            <a:avLst/>
          </a:prstGeom>
        </p:spPr>
        <p:txBody>
          <a:bodyPr/>
          <a:lstStyle>
            <a:lvl1pPr defTabSz="479044">
              <a:defRPr sz="6560"/>
            </a:lvl1pPr>
          </a:lstStyle>
          <a:p>
            <a:r>
              <a:t>No Server Maintenance Cost</a:t>
            </a:r>
          </a:p>
        </p:txBody>
      </p:sp>
      <p:sp>
        <p:nvSpPr>
          <p:cNvPr id="145" name="Machine learning model runs locally within the application on the mobile device, hence:…"/>
          <p:cNvSpPr txBox="1">
            <a:spLocks noGrp="1"/>
          </p:cNvSpPr>
          <p:nvPr>
            <p:ph type="subTitle" sz="quarter" idx="1"/>
          </p:nvPr>
        </p:nvSpPr>
        <p:spPr>
          <a:xfrm>
            <a:off x="508000" y="1772656"/>
            <a:ext cx="11988800" cy="1796044"/>
          </a:xfrm>
          <a:prstGeom prst="rect">
            <a:avLst/>
          </a:prstGeom>
        </p:spPr>
        <p:txBody>
          <a:bodyPr/>
          <a:lstStyle/>
          <a:p>
            <a:pPr marL="472836" indent="-472836" algn="just" defTabSz="537463">
              <a:buSzPct val="145000"/>
              <a:buChar char="•"/>
              <a:defRPr sz="2300"/>
            </a:pPr>
            <a:r>
              <a:t>Machine learning model runs locally within the application on the mobile device, hence:</a:t>
            </a:r>
          </a:p>
          <a:p>
            <a:pPr marL="1040606" lvl="1" indent="-456406" algn="just" defTabSz="537463">
              <a:buSzPct val="100000"/>
              <a:buAutoNum type="arabicPeriod"/>
              <a:defRPr sz="2300"/>
            </a:pPr>
            <a:r>
              <a:t>No server maintenance cost.</a:t>
            </a:r>
          </a:p>
          <a:p>
            <a:pPr marL="1040606" lvl="1" indent="-456406" algn="just" defTabSz="537463">
              <a:buSzPct val="100000"/>
              <a:buAutoNum type="arabicPeriod"/>
              <a:defRPr sz="2300"/>
            </a:pPr>
            <a:r>
              <a:t>No compute cost [EC2 etc.] </a:t>
            </a:r>
          </a:p>
          <a:p>
            <a:pPr marL="1040606" lvl="1" indent="-456406" algn="just" defTabSz="537463">
              <a:buSzPct val="100000"/>
              <a:buAutoNum type="arabicPeriod"/>
              <a:defRPr sz="2300"/>
            </a:pPr>
            <a:r>
              <a:t>No storage cost [S3]</a:t>
            </a:r>
          </a:p>
        </p:txBody>
      </p:sp>
      <p:pic>
        <p:nvPicPr>
          <p:cNvPr id="146" name="Image" descr="Image"/>
          <p:cNvPicPr>
            <a:picLocks/>
          </p:cNvPicPr>
          <p:nvPr/>
        </p:nvPicPr>
        <p:blipFill>
          <a:blip r:embed="rId2">
            <a:extLst/>
          </a:blip>
          <a:stretch>
            <a:fillRect/>
          </a:stretch>
        </p:blipFill>
        <p:spPr>
          <a:xfrm>
            <a:off x="462508" y="4071242"/>
            <a:ext cx="6703666" cy="5254875"/>
          </a:xfrm>
          <a:prstGeom prst="rect">
            <a:avLst/>
          </a:prstGeom>
          <a:ln w="12700">
            <a:miter lim="400000"/>
          </a:ln>
        </p:spPr>
      </p:pic>
      <p:pic>
        <p:nvPicPr>
          <p:cNvPr id="147" name="Image" descr="Image"/>
          <p:cNvPicPr>
            <a:picLocks/>
          </p:cNvPicPr>
          <p:nvPr/>
        </p:nvPicPr>
        <p:blipFill>
          <a:blip r:embed="rId3">
            <a:extLst/>
          </a:blip>
          <a:stretch>
            <a:fillRect/>
          </a:stretch>
        </p:blipFill>
        <p:spPr>
          <a:xfrm>
            <a:off x="7048462" y="3880856"/>
            <a:ext cx="5735929" cy="5635647"/>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Always Available Applications"/>
          <p:cNvSpPr txBox="1">
            <a:spLocks noGrp="1"/>
          </p:cNvSpPr>
          <p:nvPr>
            <p:ph type="ctrTitle"/>
          </p:nvPr>
        </p:nvSpPr>
        <p:spPr>
          <a:xfrm>
            <a:off x="331291" y="571500"/>
            <a:ext cx="12342218" cy="1130300"/>
          </a:xfrm>
          <a:prstGeom prst="rect">
            <a:avLst/>
          </a:prstGeom>
        </p:spPr>
        <p:txBody>
          <a:bodyPr/>
          <a:lstStyle>
            <a:lvl1pPr defTabSz="484886">
              <a:defRPr sz="6640"/>
            </a:lvl1pPr>
          </a:lstStyle>
          <a:p>
            <a:r>
              <a:t>Always Available Applications</a:t>
            </a:r>
          </a:p>
        </p:txBody>
      </p:sp>
      <p:sp>
        <p:nvSpPr>
          <p:cNvPr id="150" name="Doing all the processing on the mobile phone means that your application will work always irrespective of whether you have an internet connection or not.…"/>
          <p:cNvSpPr txBox="1">
            <a:spLocks noGrp="1"/>
          </p:cNvSpPr>
          <p:nvPr>
            <p:ph type="subTitle" sz="quarter" idx="1"/>
          </p:nvPr>
        </p:nvSpPr>
        <p:spPr>
          <a:xfrm>
            <a:off x="520700" y="2724150"/>
            <a:ext cx="11963400" cy="1682502"/>
          </a:xfrm>
          <a:prstGeom prst="rect">
            <a:avLst/>
          </a:prstGeom>
        </p:spPr>
        <p:txBody>
          <a:bodyPr/>
          <a:lstStyle/>
          <a:p>
            <a:pPr marL="513953" indent="-513953" algn="just">
              <a:buSzPct val="145000"/>
              <a:buChar char="•"/>
              <a:defRPr sz="2400"/>
            </a:pPr>
            <a:r>
              <a:t>Doing all the processing on the mobile phone means that your application will work always irrespective of whether you have an internet connection or not.</a:t>
            </a:r>
          </a:p>
          <a:p>
            <a:pPr marL="513953" indent="-513953" algn="just">
              <a:buSzPct val="145000"/>
              <a:buChar char="•"/>
              <a:defRPr sz="2400"/>
            </a:pPr>
            <a:endParaRPr/>
          </a:p>
          <a:p>
            <a:pPr marL="513953" indent="-513953" algn="just">
              <a:buSzPct val="145000"/>
              <a:buChar char="•"/>
              <a:defRPr sz="2400"/>
            </a:pPr>
            <a:r>
              <a:t>Hence, the users never have to see any downtime or app unavailability.</a:t>
            </a:r>
          </a:p>
        </p:txBody>
      </p:sp>
      <p:pic>
        <p:nvPicPr>
          <p:cNvPr id="151" name="Image" descr="Image"/>
          <p:cNvPicPr>
            <a:picLocks noChangeAspect="1"/>
          </p:cNvPicPr>
          <p:nvPr/>
        </p:nvPicPr>
        <p:blipFill>
          <a:blip r:embed="rId2">
            <a:extLst/>
          </a:blip>
          <a:stretch>
            <a:fillRect/>
          </a:stretch>
        </p:blipFill>
        <p:spPr>
          <a:xfrm>
            <a:off x="2070100" y="5086350"/>
            <a:ext cx="7747000" cy="336550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1357</Words>
  <Application>Microsoft Macintosh PowerPoint</Application>
  <PresentationFormat>Custom</PresentationFormat>
  <Paragraphs>181</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Helvetica Light</vt:lpstr>
      <vt:lpstr>Helvetica Neue</vt:lpstr>
      <vt:lpstr>Helvetica Neue Light</vt:lpstr>
      <vt:lpstr>Helvetica Neue Medium</vt:lpstr>
      <vt:lpstr>Helvetica Neue Thin</vt:lpstr>
      <vt:lpstr>White</vt:lpstr>
      <vt:lpstr>Machine Learning Inference on Mobile Phones</vt:lpstr>
      <vt:lpstr>PowerPoint Presentation</vt:lpstr>
      <vt:lpstr>Changes in Mobile Phone SoC Market over Years</vt:lpstr>
      <vt:lpstr>The need for AI Processors</vt:lpstr>
      <vt:lpstr>What does Machine Learning Inference on Mobile Phones Offer?</vt:lpstr>
      <vt:lpstr>User Data Privacy </vt:lpstr>
      <vt:lpstr>No Extra Data Cost</vt:lpstr>
      <vt:lpstr>No Server Maintenance Cost</vt:lpstr>
      <vt:lpstr>Always Available Applications</vt:lpstr>
      <vt:lpstr>Real Time Inference</vt:lpstr>
      <vt:lpstr>Mobile Machine Learning Recipe</vt:lpstr>
      <vt:lpstr>Tools for Deploying ML Solutions on the Phone</vt:lpstr>
      <vt:lpstr>Apple’s ML Ecosystem</vt:lpstr>
      <vt:lpstr>CoreML Architecture</vt:lpstr>
      <vt:lpstr>CoreML in Depth</vt:lpstr>
      <vt:lpstr>CoreML Vision Framework</vt:lpstr>
      <vt:lpstr>Using API’s from Vision Framework</vt:lpstr>
      <vt:lpstr>CoreML Natural Language Framework</vt:lpstr>
      <vt:lpstr>CoreML Features</vt:lpstr>
      <vt:lpstr>CoreML 2: Weight Quantization</vt:lpstr>
      <vt:lpstr>CoreML 2: Reduced Model Size</vt:lpstr>
      <vt:lpstr>CoreML 2: Batch Processing</vt:lpstr>
      <vt:lpstr>CoreML 2: Flexible Shapes</vt:lpstr>
      <vt:lpstr>TFLite</vt:lpstr>
      <vt:lpstr>Saved ML Model to TFLite Format</vt:lpstr>
      <vt:lpstr>Using TFLite API</vt:lpstr>
      <vt:lpstr>TFLite Features</vt:lpstr>
      <vt:lpstr>TFLite Benchmark for  Inception V3</vt:lpstr>
      <vt:lpstr>Caffe2</vt:lpstr>
      <vt:lpstr>Tools to deploy ML Models on iOS</vt:lpstr>
      <vt:lpstr>Tools to deploy a ML Model on Android</vt:lpstr>
      <vt:lpstr>Applications of ML on Mobile Phones</vt:lpstr>
      <vt:lpstr>Hands-On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Inference on Mobile Phones</dc:title>
  <cp:lastModifiedBy>Dutt,Anuj</cp:lastModifiedBy>
  <cp:revision>1</cp:revision>
  <dcterms:modified xsi:type="dcterms:W3CDTF">2019-01-28T14:51:19Z</dcterms:modified>
</cp:coreProperties>
</file>